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708" r:id="rId3"/>
  </p:sldMasterIdLst>
  <p:notesMasterIdLst>
    <p:notesMasterId r:id="rId35"/>
  </p:notesMasterIdLst>
  <p:sldIdLst>
    <p:sldId id="268" r:id="rId4"/>
    <p:sldId id="336" r:id="rId5"/>
    <p:sldId id="368" r:id="rId6"/>
    <p:sldId id="372" r:id="rId7"/>
    <p:sldId id="356" r:id="rId8"/>
    <p:sldId id="373" r:id="rId9"/>
    <p:sldId id="384" r:id="rId10"/>
    <p:sldId id="354" r:id="rId11"/>
    <p:sldId id="387" r:id="rId12"/>
    <p:sldId id="382" r:id="rId13"/>
    <p:sldId id="374" r:id="rId14"/>
    <p:sldId id="388" r:id="rId15"/>
    <p:sldId id="389" r:id="rId16"/>
    <p:sldId id="315" r:id="rId17"/>
    <p:sldId id="362" r:id="rId18"/>
    <p:sldId id="390" r:id="rId19"/>
    <p:sldId id="285" r:id="rId20"/>
    <p:sldId id="385" r:id="rId21"/>
    <p:sldId id="363" r:id="rId22"/>
    <p:sldId id="304" r:id="rId23"/>
    <p:sldId id="383" r:id="rId24"/>
    <p:sldId id="378" r:id="rId25"/>
    <p:sldId id="311" r:id="rId26"/>
    <p:sldId id="345" r:id="rId27"/>
    <p:sldId id="358" r:id="rId28"/>
    <p:sldId id="347" r:id="rId29"/>
    <p:sldId id="380" r:id="rId30"/>
    <p:sldId id="349" r:id="rId31"/>
    <p:sldId id="350" r:id="rId32"/>
    <p:sldId id="357" r:id="rId33"/>
    <p:sldId id="386" r:id="rId34"/>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94BA51AA-B64C-427F-B3BF-4B1E14FE3AFB}">
          <p14:sldIdLst>
            <p14:sldId id="268"/>
            <p14:sldId id="336"/>
            <p14:sldId id="368"/>
            <p14:sldId id="372"/>
            <p14:sldId id="356"/>
            <p14:sldId id="373"/>
            <p14:sldId id="384"/>
            <p14:sldId id="354"/>
            <p14:sldId id="387"/>
            <p14:sldId id="382"/>
            <p14:sldId id="374"/>
            <p14:sldId id="388"/>
            <p14:sldId id="389"/>
            <p14:sldId id="315"/>
            <p14:sldId id="362"/>
            <p14:sldId id="390"/>
            <p14:sldId id="285"/>
            <p14:sldId id="385"/>
            <p14:sldId id="363"/>
            <p14:sldId id="304"/>
            <p14:sldId id="383"/>
            <p14:sldId id="378"/>
            <p14:sldId id="311"/>
            <p14:sldId id="345"/>
            <p14:sldId id="358"/>
            <p14:sldId id="347"/>
            <p14:sldId id="380"/>
            <p14:sldId id="349"/>
            <p14:sldId id="350"/>
            <p14:sldId id="357"/>
          </p14:sldIdLst>
        </p14:section>
        <p14:section name="タイトルなしのセクション" id="{A501E744-70B5-4CD8-8467-3231B3A8A0CF}">
          <p14:sldIdLst>
            <p14:sldId id="38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7" userDrawn="1">
          <p15:clr>
            <a:srgbClr val="A4A3A4"/>
          </p15:clr>
        </p15:guide>
        <p15:guide id="2" pos="212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E5F7"/>
    <a:srgbClr val="F13FBE"/>
    <a:srgbClr val="FFCCFF"/>
    <a:srgbClr val="A66E7B"/>
    <a:srgbClr val="774954"/>
    <a:srgbClr val="FFA7A7"/>
    <a:srgbClr val="FFFF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44" autoAdjust="0"/>
    <p:restoredTop sz="68711" autoAdjust="0"/>
  </p:normalViewPr>
  <p:slideViewPr>
    <p:cSldViewPr snapToGrid="0">
      <p:cViewPr varScale="1">
        <p:scale>
          <a:sx n="58" d="100"/>
          <a:sy n="58" d="100"/>
        </p:scale>
        <p:origin x="1704" y="72"/>
      </p:cViewPr>
      <p:guideLst>
        <p:guide orient="horz" pos="2160"/>
        <p:guide pos="2880"/>
      </p:guideLst>
    </p:cSldViewPr>
  </p:slideViewPr>
  <p:notesTextViewPr>
    <p:cViewPr>
      <p:scale>
        <a:sx n="1" d="1"/>
        <a:sy n="1" d="1"/>
      </p:scale>
      <p:origin x="0" y="0"/>
    </p:cViewPr>
  </p:notesTextViewPr>
  <p:notesViewPr>
    <p:cSldViewPr snapToGrid="0">
      <p:cViewPr>
        <p:scale>
          <a:sx n="100" d="100"/>
          <a:sy n="100" d="100"/>
        </p:scale>
        <p:origin x="-1920" y="-72"/>
      </p:cViewPr>
      <p:guideLst>
        <p:guide orient="horz" pos="3107"/>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144" cy="493476"/>
          </a:xfrm>
          <a:prstGeom prst="rect">
            <a:avLst/>
          </a:prstGeom>
        </p:spPr>
        <p:txBody>
          <a:bodyPr vert="horz" lIns="60963" tIns="30482" rIns="60963" bIns="30482" rtlCol="0"/>
          <a:lstStyle>
            <a:lvl1pPr algn="l">
              <a:defRPr sz="800"/>
            </a:lvl1pPr>
          </a:lstStyle>
          <a:p>
            <a:endParaRPr kumimoji="1" lang="ja-JP" altLang="en-US"/>
          </a:p>
        </p:txBody>
      </p:sp>
      <p:sp>
        <p:nvSpPr>
          <p:cNvPr id="3" name="日付プレースホルダー 2"/>
          <p:cNvSpPr>
            <a:spLocks noGrp="1"/>
          </p:cNvSpPr>
          <p:nvPr>
            <p:ph type="dt" idx="1"/>
          </p:nvPr>
        </p:nvSpPr>
        <p:spPr>
          <a:xfrm>
            <a:off x="3815574" y="0"/>
            <a:ext cx="2919144" cy="493476"/>
          </a:xfrm>
          <a:prstGeom prst="rect">
            <a:avLst/>
          </a:prstGeom>
        </p:spPr>
        <p:txBody>
          <a:bodyPr vert="horz" lIns="60963" tIns="30482" rIns="60963" bIns="30482" rtlCol="0"/>
          <a:lstStyle>
            <a:lvl1pPr algn="r">
              <a:defRPr sz="800"/>
            </a:lvl1pPr>
          </a:lstStyle>
          <a:p>
            <a:fld id="{7A645FAF-C6F3-4DA7-9FF8-40456BCE8232}" type="datetimeFigureOut">
              <a:rPr kumimoji="1" lang="ja-JP" altLang="en-US" smtClean="0"/>
              <a:t>2021/12/20</a:t>
            </a:fld>
            <a:endParaRPr kumimoji="1" lang="ja-JP" altLang="en-US"/>
          </a:p>
        </p:txBody>
      </p:sp>
      <p:sp>
        <p:nvSpPr>
          <p:cNvPr id="4" name="スライド イメージ プレースホルダー 3"/>
          <p:cNvSpPr>
            <a:spLocks noGrp="1" noRot="1" noChangeAspect="1"/>
          </p:cNvSpPr>
          <p:nvPr>
            <p:ph type="sldImg" idx="2"/>
          </p:nvPr>
        </p:nvSpPr>
        <p:spPr>
          <a:xfrm>
            <a:off x="900113" y="739775"/>
            <a:ext cx="4935537" cy="3700463"/>
          </a:xfrm>
          <a:prstGeom prst="rect">
            <a:avLst/>
          </a:prstGeom>
          <a:noFill/>
          <a:ln w="12700">
            <a:solidFill>
              <a:prstClr val="black"/>
            </a:solidFill>
          </a:ln>
        </p:spPr>
        <p:txBody>
          <a:bodyPr vert="horz" lIns="60963" tIns="30482" rIns="60963" bIns="30482" rtlCol="0" anchor="ctr"/>
          <a:lstStyle/>
          <a:p>
            <a:endParaRPr lang="ja-JP" altLang="en-US"/>
          </a:p>
        </p:txBody>
      </p:sp>
      <p:sp>
        <p:nvSpPr>
          <p:cNvPr id="5" name="ノート プレースホルダー 4"/>
          <p:cNvSpPr>
            <a:spLocks noGrp="1"/>
          </p:cNvSpPr>
          <p:nvPr>
            <p:ph type="body" sz="quarter" idx="3"/>
          </p:nvPr>
        </p:nvSpPr>
        <p:spPr>
          <a:xfrm>
            <a:off x="673890" y="4686955"/>
            <a:ext cx="5387983" cy="4439146"/>
          </a:xfrm>
          <a:prstGeom prst="rect">
            <a:avLst/>
          </a:prstGeom>
        </p:spPr>
        <p:txBody>
          <a:bodyPr vert="horz" lIns="60963" tIns="30482" rIns="60963" bIns="30482"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771"/>
            <a:ext cx="2919144" cy="492408"/>
          </a:xfrm>
          <a:prstGeom prst="rect">
            <a:avLst/>
          </a:prstGeom>
        </p:spPr>
        <p:txBody>
          <a:bodyPr vert="horz" lIns="60963" tIns="30482" rIns="60963" bIns="30482" rtlCol="0" anchor="b"/>
          <a:lstStyle>
            <a:lvl1pPr algn="l">
              <a:defRPr sz="800"/>
            </a:lvl1pPr>
          </a:lstStyle>
          <a:p>
            <a:endParaRPr kumimoji="1" lang="ja-JP" altLang="en-US"/>
          </a:p>
        </p:txBody>
      </p:sp>
      <p:sp>
        <p:nvSpPr>
          <p:cNvPr id="7" name="スライド番号プレースホルダー 6"/>
          <p:cNvSpPr>
            <a:spLocks noGrp="1"/>
          </p:cNvSpPr>
          <p:nvPr>
            <p:ph type="sldNum" sz="quarter" idx="5"/>
          </p:nvPr>
        </p:nvSpPr>
        <p:spPr>
          <a:xfrm>
            <a:off x="3815574" y="9371771"/>
            <a:ext cx="2919144" cy="492408"/>
          </a:xfrm>
          <a:prstGeom prst="rect">
            <a:avLst/>
          </a:prstGeom>
        </p:spPr>
        <p:txBody>
          <a:bodyPr vert="horz" lIns="60963" tIns="30482" rIns="60963" bIns="30482" rtlCol="0" anchor="b"/>
          <a:lstStyle>
            <a:lvl1pPr algn="r">
              <a:defRPr sz="800"/>
            </a:lvl1pPr>
          </a:lstStyle>
          <a:p>
            <a:fld id="{0F81DAEA-0FF3-41D0-A7EF-E47C942FDA72}" type="slidenum">
              <a:rPr kumimoji="1" lang="ja-JP" altLang="en-US" smtClean="0"/>
              <a:t>‹#›</a:t>
            </a:fld>
            <a:endParaRPr kumimoji="1" lang="ja-JP" altLang="en-US"/>
          </a:p>
        </p:txBody>
      </p:sp>
    </p:spTree>
    <p:extLst>
      <p:ext uri="{BB962C8B-B14F-4D97-AF65-F5344CB8AC3E}">
        <p14:creationId xmlns:p14="http://schemas.microsoft.com/office/powerpoint/2010/main" val="323681934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900" dirty="0">
                <a:latin typeface="+mn-ea"/>
              </a:rPr>
              <a:t>　県と市町では、平成３０年７月豪雨を教訓に、「逃げ遅れゼロ」の実現を目指して、災害リスクが高い地域において率先避難・呼びかけ避難の体制づくりを進めています。</a:t>
            </a:r>
            <a:endParaRPr lang="en-US" altLang="ja-JP" sz="900" dirty="0">
              <a:latin typeface="+mn-ea"/>
            </a:endParaRPr>
          </a:p>
          <a:p>
            <a:endParaRPr lang="en-US" altLang="ja-JP" sz="900" dirty="0">
              <a:latin typeface="+mn-ea"/>
            </a:endParaRPr>
          </a:p>
          <a:p>
            <a:r>
              <a:rPr lang="ja-JP" altLang="en-US" sz="900" dirty="0">
                <a:latin typeface="+mn-ea"/>
              </a:rPr>
              <a:t>　この〇〇地区においても、災害リスクが高い場所を有しており、皆さんに改めて、そのリスクを認識してもらい、実際に避難することができるよう、体制を作っていければと思っていますので、よろしくお願いします。</a:t>
            </a:r>
            <a:endParaRPr lang="en-US" altLang="ja-JP" sz="900" dirty="0">
              <a:latin typeface="+mn-ea"/>
            </a:endParaRPr>
          </a:p>
        </p:txBody>
      </p:sp>
      <p:sp>
        <p:nvSpPr>
          <p:cNvPr id="4" name="スライド番号プレースホルダー 3"/>
          <p:cNvSpPr>
            <a:spLocks noGrp="1"/>
          </p:cNvSpPr>
          <p:nvPr>
            <p:ph type="sldNum" sz="quarter" idx="10"/>
          </p:nvPr>
        </p:nvSpPr>
        <p:spPr/>
        <p:txBody>
          <a:bodyPr/>
          <a:lstStyle/>
          <a:p>
            <a:fld id="{0F81DAEA-0FF3-41D0-A7EF-E47C942FDA72}" type="slidenum">
              <a:rPr kumimoji="1" lang="ja-JP" altLang="en-US" smtClean="0"/>
              <a:t>1</a:t>
            </a:fld>
            <a:endParaRPr kumimoji="1" lang="ja-JP" altLang="en-US"/>
          </a:p>
        </p:txBody>
      </p:sp>
    </p:spTree>
    <p:extLst>
      <p:ext uri="{BB962C8B-B14F-4D97-AF65-F5344CB8AC3E}">
        <p14:creationId xmlns:p14="http://schemas.microsoft.com/office/powerpoint/2010/main" val="595473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900" dirty="0"/>
              <a:t>　次は、県土木防災情報システムで、土砂災害の災害リスクが高い地域を表示したものです。</a:t>
            </a:r>
            <a:endParaRPr lang="en-US" altLang="ja-JP" sz="900" dirty="0"/>
          </a:p>
          <a:p>
            <a:r>
              <a:rPr lang="ja-JP" altLang="en-US" sz="900" dirty="0"/>
              <a:t>　黄色いところが土砂災害警戒区域、赤いところが土砂災害特別警戒区域となっています。</a:t>
            </a:r>
            <a:endParaRPr lang="en-US" altLang="ja-JP" sz="900" dirty="0"/>
          </a:p>
          <a:p>
            <a:endParaRPr lang="en-US" altLang="ja-JP" sz="900" dirty="0"/>
          </a:p>
          <a:p>
            <a:r>
              <a:rPr lang="ja-JP" altLang="en-US" sz="900" dirty="0"/>
              <a:t>　土砂災害警戒区域、イエローの区域は、土砂災害が発生した場合、住民の生命または身体に危害が生ずるおそれがあると認められる土地の区域で、また、特別警戒区域、レッドの区域は、警戒区域のうち土砂災害が発生した場合、建築物に損壊が生じ住民の生命または身体に著しい危害が生ずるおそれがあると認められる区域ですので、大雨などにより土砂災害の発生の恐れがある場合は、これらに区域から立ち退くことが必要です。</a:t>
            </a:r>
            <a:endParaRPr lang="en-US" altLang="ja-JP" sz="900" dirty="0"/>
          </a:p>
          <a:p>
            <a:endParaRPr lang="en-US" altLang="ja-JP" sz="900" dirty="0"/>
          </a:p>
          <a:p>
            <a:r>
              <a:rPr lang="ja-JP" altLang="en-US" sz="900" dirty="0"/>
              <a:t>　ハザードマップは、過去の土砂の流出などを考慮して、一定の想定の下に範囲を決めたものですので、区域の境界線ギリギリ外れているからといって大丈夫というものではありませんので、これらの区域から、できるだけ遠ざかるよう避難することが大切です。</a:t>
            </a:r>
            <a:endParaRPr lang="en-US" altLang="ja-JP" sz="900" dirty="0"/>
          </a:p>
          <a:p>
            <a:endParaRPr lang="en-US" altLang="ja-JP" sz="900" dirty="0"/>
          </a:p>
          <a:p>
            <a:r>
              <a:rPr lang="ja-JP" altLang="en-US" sz="900" dirty="0"/>
              <a:t>　また、タイミングによっては、避難する方がかえって危ない状況もあります。こうした場合は、家の中で少しでも安全なところ、例えば２階や斜面から最も遠い部屋などへ避難してください。</a:t>
            </a:r>
          </a:p>
        </p:txBody>
      </p:sp>
      <p:sp>
        <p:nvSpPr>
          <p:cNvPr id="4" name="スライド番号プレースホルダー 3"/>
          <p:cNvSpPr>
            <a:spLocks noGrp="1"/>
          </p:cNvSpPr>
          <p:nvPr>
            <p:ph type="sldNum" sz="quarter" idx="10"/>
          </p:nvPr>
        </p:nvSpPr>
        <p:spPr/>
        <p:txBody>
          <a:bodyPr/>
          <a:lstStyle/>
          <a:p>
            <a:fld id="{0F81DAEA-0FF3-41D0-A7EF-E47C942FDA72}" type="slidenum">
              <a:rPr kumimoji="1" lang="ja-JP" altLang="en-US" smtClean="0"/>
              <a:t>10</a:t>
            </a:fld>
            <a:endParaRPr kumimoji="1" lang="ja-JP" altLang="en-US"/>
          </a:p>
        </p:txBody>
      </p:sp>
    </p:spTree>
    <p:extLst>
      <p:ext uri="{BB962C8B-B14F-4D97-AF65-F5344CB8AC3E}">
        <p14:creationId xmlns:p14="http://schemas.microsoft.com/office/powerpoint/2010/main" val="7175683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900" dirty="0"/>
              <a:t>　それでは、「地域や自宅の危険度（災害リスク）を知る」についてのまとめです。</a:t>
            </a:r>
            <a:endParaRPr lang="en-US" altLang="ja-JP" sz="900" dirty="0"/>
          </a:p>
          <a:p>
            <a:endParaRPr lang="en-US" altLang="ja-JP" sz="900" dirty="0"/>
          </a:p>
          <a:p>
            <a:r>
              <a:rPr lang="ja-JP" altLang="en-US" sz="900" dirty="0"/>
              <a:t>　これまで説明したとおり、過去の災害を検証してみてもハザードマップは非常に有効です。</a:t>
            </a:r>
            <a:endParaRPr lang="en-US" altLang="ja-JP" sz="900" dirty="0"/>
          </a:p>
          <a:p>
            <a:endParaRPr lang="en-US" altLang="ja-JP" sz="900" dirty="0"/>
          </a:p>
          <a:p>
            <a:r>
              <a:rPr lang="ja-JP" altLang="en-US" sz="900" dirty="0"/>
              <a:t>　市町から配布されたハザードマップや、市町や県、国などのホームページに掲載されたハザードマップを確認し、自宅や通勤・通学経路のハザードの状況など、わがまちの災害リスクをしっかりと把握しておくことが大切です。</a:t>
            </a:r>
            <a:endParaRPr lang="en-US" altLang="ja-JP" sz="900" dirty="0"/>
          </a:p>
          <a:p>
            <a:r>
              <a:rPr lang="ja-JP" altLang="en-US" sz="1100" dirty="0"/>
              <a:t>　</a:t>
            </a:r>
            <a:endParaRPr lang="en-US" altLang="ja-JP" sz="1100" dirty="0"/>
          </a:p>
          <a:p>
            <a:endParaRPr kumimoji="1" lang="ja-JP" altLang="en-US" dirty="0"/>
          </a:p>
        </p:txBody>
      </p:sp>
      <p:sp>
        <p:nvSpPr>
          <p:cNvPr id="4" name="スライド番号プレースホルダー 3"/>
          <p:cNvSpPr>
            <a:spLocks noGrp="1"/>
          </p:cNvSpPr>
          <p:nvPr>
            <p:ph type="sldNum" sz="quarter" idx="10"/>
          </p:nvPr>
        </p:nvSpPr>
        <p:spPr/>
        <p:txBody>
          <a:bodyPr/>
          <a:lstStyle/>
          <a:p>
            <a:fld id="{0F81DAEA-0FF3-41D0-A7EF-E47C942FDA72}" type="slidenum">
              <a:rPr kumimoji="1" lang="ja-JP" altLang="en-US" smtClean="0"/>
              <a:t>11</a:t>
            </a:fld>
            <a:endParaRPr kumimoji="1" lang="ja-JP" altLang="en-US"/>
          </a:p>
        </p:txBody>
      </p:sp>
    </p:spTree>
    <p:extLst>
      <p:ext uri="{BB962C8B-B14F-4D97-AF65-F5344CB8AC3E}">
        <p14:creationId xmlns:p14="http://schemas.microsoft.com/office/powerpoint/2010/main" val="3481652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79475" y="603250"/>
            <a:ext cx="4932363" cy="3700463"/>
          </a:xfrm>
        </p:spPr>
      </p:sp>
      <p:sp>
        <p:nvSpPr>
          <p:cNvPr id="3" name="ノート プレースホルダー 2"/>
          <p:cNvSpPr>
            <a:spLocks noGrp="1"/>
          </p:cNvSpPr>
          <p:nvPr>
            <p:ph type="body" idx="1"/>
          </p:nvPr>
        </p:nvSpPr>
        <p:spPr>
          <a:xfrm>
            <a:off x="301774" y="4541689"/>
            <a:ext cx="2538725" cy="4584412"/>
          </a:xfrm>
        </p:spPr>
        <p:txBody>
          <a:bodyPr/>
          <a:lstStyle/>
          <a:p>
            <a:r>
              <a:rPr lang="ja-JP" altLang="en-US" sz="800" dirty="0" smtClean="0"/>
              <a:t>　災害リスクを把握したら、次は、避難するタイミングを考えておく必要があります。</a:t>
            </a:r>
            <a:endParaRPr lang="en-US" altLang="ja-JP" sz="800" dirty="0" smtClean="0"/>
          </a:p>
          <a:p>
            <a:r>
              <a:rPr lang="ja-JP" altLang="en-US" sz="800" dirty="0" smtClean="0"/>
              <a:t>　市町から発令される避難情報・防災情報には、「高齢者等避難」「避難指示」「緊急安全確保」の３種類あります。</a:t>
            </a:r>
            <a:endParaRPr lang="en-US" altLang="ja-JP" sz="800" dirty="0" smtClean="0"/>
          </a:p>
          <a:p>
            <a:endParaRPr lang="en-US" altLang="ja-JP" sz="800" dirty="0" smtClean="0"/>
          </a:p>
          <a:p>
            <a:r>
              <a:rPr lang="ja-JP" altLang="en-US" sz="800" dirty="0" smtClean="0"/>
              <a:t>　 「高齢者等避難」は、避難に時間を有する人は避難をはじめる、例えば、高齢者や</a:t>
            </a:r>
            <a:r>
              <a:rPr lang="ja-JP" altLang="en-US" sz="800" dirty="0" err="1" smtClean="0"/>
              <a:t>障がい</a:t>
            </a:r>
            <a:r>
              <a:rPr lang="ja-JP" altLang="en-US" sz="800" dirty="0" smtClean="0"/>
              <a:t>者、乳幼児、妊婦などは避難を開始するタイミングです。また、そのほかの方は、いつでも避難できるよう準備を開始するタイミングです。</a:t>
            </a:r>
            <a:endParaRPr lang="en-US" altLang="ja-JP" sz="800" dirty="0" smtClean="0"/>
          </a:p>
          <a:p>
            <a:endParaRPr lang="en-US" altLang="ja-JP" sz="800" dirty="0" smtClean="0"/>
          </a:p>
          <a:p>
            <a:r>
              <a:rPr lang="ja-JP" altLang="en-US" sz="800" dirty="0" smtClean="0"/>
              <a:t>　 「避難指示」は、対象の地域の方は、全員、速やかに避難を行うタイミングです。ただし、避難といっても、市町が指定する避難場所への避難だけではなく、ハザードの状況に応じて、２階や斜面の反対側の部屋などの屋内の安全な場所への移動、又は近所の安全な場所への避難なども含まれてます。</a:t>
            </a:r>
            <a:endParaRPr lang="en-US" altLang="ja-JP" sz="800" dirty="0" smtClean="0"/>
          </a:p>
          <a:p>
            <a:endParaRPr lang="en-US" altLang="ja-JP" sz="8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700" dirty="0" smtClean="0"/>
              <a:t>　「緊急安全確保」は、避難場所等への安全な避難ができず、命の危険が迫っています。ただちに身の安全を確保する必要があります。</a:t>
            </a:r>
            <a:endParaRPr lang="en-US" altLang="ja-JP" sz="700" dirty="0" smtClean="0"/>
          </a:p>
          <a:p>
            <a:endParaRPr lang="en-US" altLang="ja-JP" sz="800" dirty="0" smtClean="0"/>
          </a:p>
          <a:p>
            <a:r>
              <a:rPr lang="ja-JP" altLang="en-US" sz="800" dirty="0" smtClean="0"/>
              <a:t>　 「高齢者等避難」は警戒レベル３、 「避難指示」は警戒レベル４に位置付けられていますので、警戒レベル３がでれば高齢者等は避難、警戒レベル４がでれば全員避難するタイミングとなります。</a:t>
            </a:r>
            <a:endParaRPr lang="en-US" altLang="ja-JP" sz="800" dirty="0" smtClean="0"/>
          </a:p>
          <a:p>
            <a:endParaRPr lang="en-US" altLang="ja-JP" sz="800" dirty="0" smtClean="0"/>
          </a:p>
          <a:p>
            <a:r>
              <a:rPr lang="ja-JP" altLang="en-US" sz="800" dirty="0" smtClean="0"/>
              <a:t>　ただし、局所的に短時間で大雨が降る場合などは、警戒レベル３を出すいとまがなく、いきなり警戒レベル４が出ることもあります。また、市町が発令するこれらの情報だけではなく、自らテレビのデータ放送や県や市町、気象台のホームページなどから雨量や河川水位などの情報を確認し、状況によっては市町からの発令が無くても避難を開始することが大切です。</a:t>
            </a:r>
            <a:endParaRPr lang="en-US" altLang="ja-JP" sz="800" dirty="0" smtClean="0"/>
          </a:p>
          <a:p>
            <a:endParaRPr lang="en-US" altLang="ja-JP" sz="800" dirty="0" smtClean="0"/>
          </a:p>
          <a:p>
            <a:r>
              <a:rPr lang="ja-JP" altLang="en-US" sz="800" dirty="0" smtClean="0"/>
              <a:t>　市町は警戒レベル３以上を発令する場合は、市町は避難所を開設します。</a:t>
            </a:r>
            <a:endParaRPr lang="en-US" altLang="ja-JP" sz="800" dirty="0" smtClean="0"/>
          </a:p>
          <a:p>
            <a:r>
              <a:rPr lang="ja-JP" altLang="en-US" sz="800" dirty="0" smtClean="0"/>
              <a:t>　また、警戒レベル３以上が出ていない場合でも、自主的に避難所へ避難したい場合は、市町の防災担当部局へ相談してください。ただし、この場合は、自主避難という扱いになりますので、避難先で必要な毛布や食料等は、持参することとなります。</a:t>
            </a:r>
            <a:endParaRPr lang="en-US" altLang="ja-JP" sz="800" dirty="0" smtClean="0"/>
          </a:p>
        </p:txBody>
      </p:sp>
      <p:sp>
        <p:nvSpPr>
          <p:cNvPr id="4" name="スライド番号プレースホルダー 3"/>
          <p:cNvSpPr>
            <a:spLocks noGrp="1"/>
          </p:cNvSpPr>
          <p:nvPr>
            <p:ph type="sldNum" sz="quarter" idx="10"/>
          </p:nvPr>
        </p:nvSpPr>
        <p:spPr/>
        <p:txBody>
          <a:bodyPr/>
          <a:lstStyle/>
          <a:p>
            <a:fld id="{0F81DAEA-0FF3-41D0-A7EF-E47C942FDA72}" type="slidenum">
              <a:rPr kumimoji="1" lang="ja-JP" altLang="en-US" smtClean="0"/>
              <a:t>12</a:t>
            </a:fld>
            <a:endParaRPr kumimoji="1" lang="ja-JP" altLang="en-US"/>
          </a:p>
        </p:txBody>
      </p:sp>
    </p:spTree>
    <p:extLst>
      <p:ext uri="{BB962C8B-B14F-4D97-AF65-F5344CB8AC3E}">
        <p14:creationId xmlns:p14="http://schemas.microsoft.com/office/powerpoint/2010/main" val="19336275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628284">
              <a:defRPr/>
            </a:pPr>
            <a:r>
              <a:rPr lang="ja-JP" altLang="en-US" dirty="0" smtClean="0"/>
              <a:t>令和</a:t>
            </a:r>
            <a:r>
              <a:rPr lang="ja-JP" altLang="en-US" dirty="0" smtClean="0"/>
              <a:t>３年５月２０日から、避難情報等はこちらの左の表のとおりとなりました。</a:t>
            </a:r>
            <a:endParaRPr lang="en-US" altLang="ja-JP" dirty="0" smtClean="0"/>
          </a:p>
          <a:p>
            <a:endParaRPr lang="en-US" altLang="ja-JP" dirty="0" smtClean="0"/>
          </a:p>
          <a:p>
            <a:r>
              <a:rPr lang="ja-JP" altLang="en-US" sz="800" dirty="0" smtClean="0"/>
              <a:t>繰り返しになりますが、警戒</a:t>
            </a:r>
            <a:r>
              <a:rPr lang="ja-JP" altLang="en-US" sz="800" dirty="0"/>
              <a:t>レベルは１から５まで</a:t>
            </a:r>
            <a:r>
              <a:rPr lang="ja-JP" altLang="en-US" sz="800" dirty="0" smtClean="0"/>
              <a:t>あります。</a:t>
            </a:r>
            <a:endParaRPr lang="en-US" altLang="ja-JP" sz="800" dirty="0" smtClean="0"/>
          </a:p>
          <a:p>
            <a:endParaRPr lang="en-US" altLang="ja-JP" sz="800" dirty="0" smtClean="0"/>
          </a:p>
          <a:p>
            <a:r>
              <a:rPr lang="ja-JP" altLang="en-US" sz="800" dirty="0" smtClean="0"/>
              <a:t>「</a:t>
            </a:r>
            <a:r>
              <a:rPr lang="ja-JP" altLang="en-US" sz="800" dirty="0"/>
              <a:t>警戒レベル５　緊急安全確保」はすでに安全な避難ができず、危険な状況です</a:t>
            </a:r>
            <a:r>
              <a:rPr lang="ja-JP" altLang="en-US" sz="800" dirty="0" smtClean="0"/>
              <a:t>。警戒レベル５が出るような状況になる前</a:t>
            </a:r>
            <a:r>
              <a:rPr lang="ja-JP" altLang="en-US" sz="800" smtClean="0"/>
              <a:t>に</a:t>
            </a:r>
            <a:r>
              <a:rPr lang="ja-JP" altLang="en-US" sz="800" smtClean="0"/>
              <a:t>避難してください。</a:t>
            </a:r>
            <a:endParaRPr lang="en-US" altLang="ja-JP" sz="800" dirty="0" smtClean="0"/>
          </a:p>
        </p:txBody>
      </p:sp>
      <p:sp>
        <p:nvSpPr>
          <p:cNvPr id="4" name="スライド番号プレースホルダー 3"/>
          <p:cNvSpPr>
            <a:spLocks noGrp="1"/>
          </p:cNvSpPr>
          <p:nvPr>
            <p:ph type="sldNum" sz="quarter" idx="10"/>
          </p:nvPr>
        </p:nvSpPr>
        <p:spPr/>
        <p:txBody>
          <a:bodyPr/>
          <a:lstStyle/>
          <a:p>
            <a:fld id="{0F81DAEA-0FF3-41D0-A7EF-E47C942FDA72}" type="slidenum">
              <a:rPr kumimoji="1" lang="ja-JP" altLang="en-US" smtClean="0"/>
              <a:t>13</a:t>
            </a:fld>
            <a:endParaRPr kumimoji="1" lang="ja-JP" altLang="en-US"/>
          </a:p>
        </p:txBody>
      </p:sp>
    </p:spTree>
    <p:extLst>
      <p:ext uri="{BB962C8B-B14F-4D97-AF65-F5344CB8AC3E}">
        <p14:creationId xmlns:p14="http://schemas.microsoft.com/office/powerpoint/2010/main" val="7948451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900" dirty="0"/>
              <a:t>　次は、災害時にどうすれば情報を入手することができるかについてです。</a:t>
            </a:r>
            <a:endParaRPr lang="en-US" altLang="ja-JP" sz="900" dirty="0"/>
          </a:p>
          <a:p>
            <a:endParaRPr lang="en-US" altLang="ja-JP" sz="900" dirty="0"/>
          </a:p>
          <a:p>
            <a:r>
              <a:rPr lang="ja-JP" altLang="en-US" sz="900" dirty="0"/>
              <a:t>　防災情報は、防災行政無線や広報車、テレビやラジオでの放送、県や市町のホームページから入手することができます。</a:t>
            </a:r>
            <a:endParaRPr lang="en-US" altLang="ja-JP" sz="900" dirty="0"/>
          </a:p>
          <a:p>
            <a:endParaRPr lang="en-US" altLang="ja-JP" sz="900" dirty="0"/>
          </a:p>
          <a:p>
            <a:r>
              <a:rPr lang="ja-JP" altLang="en-US" sz="900" dirty="0"/>
              <a:t>　また、県や市町の防災メールに登録しておけば、気象情報や防災情報がメールで送られてきます。</a:t>
            </a:r>
            <a:endParaRPr lang="en-US" altLang="ja-JP" sz="900" dirty="0"/>
          </a:p>
          <a:p>
            <a:endParaRPr lang="en-US" altLang="ja-JP" sz="900" dirty="0"/>
          </a:p>
          <a:p>
            <a:r>
              <a:rPr lang="ja-JP" altLang="en-US" sz="900" dirty="0"/>
              <a:t>　加えて、ドコモ、ソフトバンク及び</a:t>
            </a:r>
            <a:r>
              <a:rPr lang="en-US" altLang="ja-JP" sz="900" dirty="0"/>
              <a:t>au</a:t>
            </a:r>
            <a:r>
              <a:rPr lang="ja-JP" altLang="en-US" sz="900" dirty="0"/>
              <a:t>の対応機種に対しては、エリアメールや緊急速報メールという形で、市町が発信する災害・避難情報などが、一方的に送られてきます。</a:t>
            </a:r>
            <a:endParaRPr lang="en-US" altLang="ja-JP" sz="900" dirty="0"/>
          </a:p>
          <a:p>
            <a:endParaRPr lang="en-US" altLang="ja-JP" sz="900" dirty="0"/>
          </a:p>
          <a:p>
            <a:r>
              <a:rPr lang="ja-JP" altLang="en-US" sz="900" dirty="0"/>
              <a:t>　これらの手段は、停電や充電切れなどにより利用できないケースもありますので、情報入手手段は、できるだけ多くの手法で入手できるよう、準備しておくことが大切です。</a:t>
            </a:r>
          </a:p>
        </p:txBody>
      </p:sp>
      <p:sp>
        <p:nvSpPr>
          <p:cNvPr id="4" name="スライド番号プレースホルダー 3"/>
          <p:cNvSpPr>
            <a:spLocks noGrp="1"/>
          </p:cNvSpPr>
          <p:nvPr>
            <p:ph type="sldNum" sz="quarter" idx="10"/>
          </p:nvPr>
        </p:nvSpPr>
        <p:spPr/>
        <p:txBody>
          <a:bodyPr/>
          <a:lstStyle/>
          <a:p>
            <a:fld id="{0F81DAEA-0FF3-41D0-A7EF-E47C942FDA72}" type="slidenum">
              <a:rPr kumimoji="1" lang="ja-JP" altLang="en-US" smtClean="0"/>
              <a:t>14</a:t>
            </a:fld>
            <a:endParaRPr kumimoji="1" lang="ja-JP" altLang="en-US"/>
          </a:p>
        </p:txBody>
      </p:sp>
    </p:spTree>
    <p:extLst>
      <p:ext uri="{BB962C8B-B14F-4D97-AF65-F5344CB8AC3E}">
        <p14:creationId xmlns:p14="http://schemas.microsoft.com/office/powerpoint/2010/main" val="10182194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900" dirty="0"/>
              <a:t>　　県や市町の防災メールに登録しておけば、発信された情報が自動的に配信されます。</a:t>
            </a:r>
            <a:endParaRPr lang="en-US" altLang="ja-JP" sz="900" dirty="0"/>
          </a:p>
          <a:p>
            <a:endParaRPr lang="en-US" altLang="ja-JP" sz="900" dirty="0"/>
          </a:p>
          <a:p>
            <a:r>
              <a:rPr lang="ja-JP" altLang="en-US" sz="900" dirty="0"/>
              <a:t>　　自分が欲しい情報を選択して配信を受けることができますので、是非、登録してください。</a:t>
            </a:r>
            <a:endParaRPr lang="en-US" altLang="ja-JP" sz="900" dirty="0"/>
          </a:p>
          <a:p>
            <a:endParaRPr lang="en-US" altLang="ja-JP" sz="900" dirty="0"/>
          </a:p>
          <a:p>
            <a:r>
              <a:rPr lang="ja-JP" altLang="en-US" sz="900" dirty="0"/>
              <a:t>　　県の防災メールに登録しておけば、自分が選択した観測局の雨量基準値や水位基準値が超過した場合や、土砂災害警戒情報が発令された場合などにメールで知らせてくれます。</a:t>
            </a:r>
            <a:endParaRPr lang="en-US" altLang="ja-JP" sz="900" dirty="0"/>
          </a:p>
          <a:p>
            <a:endParaRPr lang="en-US" altLang="ja-JP" sz="900" dirty="0"/>
          </a:p>
          <a:p>
            <a:r>
              <a:rPr lang="ja-JP" altLang="en-US" sz="900" dirty="0"/>
              <a:t>　　また、市町の防災メールに登録しておけば、自分が選択した観測局の雨量情報や水位情報、選択した地域の災害情報や避難情報についてメールで知らせてくれます。ただし、市町によって配信項目が異なったり、防災メールの配信がないところもありますので、お住いの市町の防災担当部局に確認をお願いします。</a:t>
            </a:r>
          </a:p>
        </p:txBody>
      </p:sp>
      <p:sp>
        <p:nvSpPr>
          <p:cNvPr id="4" name="スライド番号プレースホルダー 3"/>
          <p:cNvSpPr>
            <a:spLocks noGrp="1"/>
          </p:cNvSpPr>
          <p:nvPr>
            <p:ph type="sldNum" sz="quarter" idx="10"/>
          </p:nvPr>
        </p:nvSpPr>
        <p:spPr/>
        <p:txBody>
          <a:bodyPr/>
          <a:lstStyle/>
          <a:p>
            <a:fld id="{0F81DAEA-0FF3-41D0-A7EF-E47C942FDA72}" type="slidenum">
              <a:rPr kumimoji="1" lang="ja-JP" altLang="en-US" smtClean="0"/>
              <a:t>15</a:t>
            </a:fld>
            <a:endParaRPr kumimoji="1" lang="ja-JP" altLang="en-US"/>
          </a:p>
        </p:txBody>
      </p:sp>
    </p:spTree>
    <p:extLst>
      <p:ext uri="{BB962C8B-B14F-4D97-AF65-F5344CB8AC3E}">
        <p14:creationId xmlns:p14="http://schemas.microsoft.com/office/powerpoint/2010/main" val="2038961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スマートフォンのアプリ等を活用して情報を入手することもできます。</a:t>
            </a:r>
            <a:endParaRPr kumimoji="1" lang="en-US" altLang="ja-JP" dirty="0" smtClean="0"/>
          </a:p>
          <a:p>
            <a:endParaRPr kumimoji="1" lang="en-US" altLang="ja-JP" dirty="0" smtClean="0"/>
          </a:p>
          <a:p>
            <a:r>
              <a:rPr kumimoji="1" lang="ja-JP" altLang="en-US" dirty="0" smtClean="0"/>
              <a:t>自分が住む地域などをあらかじめ登録しておくことで、その地域に危険が迫った際に防災情報を受け取ることができます。</a:t>
            </a:r>
            <a:endParaRPr kumimoji="1" lang="en-US" altLang="ja-JP" dirty="0" smtClean="0"/>
          </a:p>
          <a:p>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0F81DAEA-0FF3-41D0-A7EF-E47C942FDA72}" type="slidenum">
              <a:rPr kumimoji="1" lang="ja-JP" altLang="en-US" smtClean="0"/>
              <a:t>16</a:t>
            </a:fld>
            <a:endParaRPr kumimoji="1" lang="ja-JP" altLang="en-US"/>
          </a:p>
        </p:txBody>
      </p:sp>
    </p:spTree>
    <p:extLst>
      <p:ext uri="{BB962C8B-B14F-4D97-AF65-F5344CB8AC3E}">
        <p14:creationId xmlns:p14="http://schemas.microsoft.com/office/powerpoint/2010/main" val="14302035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900" dirty="0"/>
              <a:t>　</a:t>
            </a:r>
            <a:r>
              <a:rPr lang="en-US" altLang="ja-JP" sz="900" dirty="0"/>
              <a:t>NTT</a:t>
            </a:r>
            <a:r>
              <a:rPr lang="ja-JP" altLang="en-US" sz="900" dirty="0"/>
              <a:t>ドコモや</a:t>
            </a:r>
            <a:r>
              <a:rPr lang="en-US" altLang="ja-JP" sz="900" dirty="0"/>
              <a:t>au</a:t>
            </a:r>
            <a:r>
              <a:rPr lang="ja-JP" altLang="en-US" sz="900" dirty="0" err="1"/>
              <a:t>、</a:t>
            </a:r>
            <a:r>
              <a:rPr lang="ja-JP" altLang="en-US" sz="900" dirty="0"/>
              <a:t>ソフトバンクの携帯電話やスマートフォンを利用されている方は、エリアメールや緊急速報メールという形で、 、市町が発信した避難情報等が、対象エリアにいれば一方的に届けられます。</a:t>
            </a:r>
            <a:endParaRPr lang="en-US" altLang="ja-JP" sz="900" dirty="0"/>
          </a:p>
          <a:p>
            <a:endParaRPr lang="en-US" altLang="ja-JP" sz="900" dirty="0"/>
          </a:p>
          <a:p>
            <a:r>
              <a:rPr lang="ja-JP" altLang="en-US" sz="900" dirty="0"/>
              <a:t>　ただし、古い機種などでは受信できないものや、受信設定が必要な場合もありますので、平時のうちに、一度、確認しておくことが大切です。　</a:t>
            </a:r>
          </a:p>
        </p:txBody>
      </p:sp>
      <p:sp>
        <p:nvSpPr>
          <p:cNvPr id="4" name="スライド番号プレースホルダー 3"/>
          <p:cNvSpPr>
            <a:spLocks noGrp="1"/>
          </p:cNvSpPr>
          <p:nvPr>
            <p:ph type="sldNum" sz="quarter" idx="10"/>
          </p:nvPr>
        </p:nvSpPr>
        <p:spPr/>
        <p:txBody>
          <a:bodyPr/>
          <a:lstStyle/>
          <a:p>
            <a:fld id="{0F81DAEA-0FF3-41D0-A7EF-E47C942FDA72}" type="slidenum">
              <a:rPr kumimoji="1" lang="ja-JP" altLang="en-US" smtClean="0"/>
              <a:t>17</a:t>
            </a:fld>
            <a:endParaRPr kumimoji="1" lang="ja-JP" altLang="en-US"/>
          </a:p>
        </p:txBody>
      </p:sp>
    </p:spTree>
    <p:extLst>
      <p:ext uri="{BB962C8B-B14F-4D97-AF65-F5344CB8AC3E}">
        <p14:creationId xmlns:p14="http://schemas.microsoft.com/office/powerpoint/2010/main" val="32163573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900" dirty="0"/>
              <a:t>　携帯電話やスマートフォン、インターネットが利用できない方であっても、テレビのデータ放送で、気象や避難情報を確認することができます。</a:t>
            </a:r>
            <a:endParaRPr lang="en-US" altLang="ja-JP" sz="900" dirty="0"/>
          </a:p>
          <a:p>
            <a:endParaRPr lang="en-US" altLang="ja-JP" sz="900" dirty="0"/>
          </a:p>
          <a:p>
            <a:r>
              <a:rPr lang="ja-JP" altLang="en-US" sz="900" dirty="0"/>
              <a:t>　リモコンに「</a:t>
            </a:r>
            <a:r>
              <a:rPr lang="en-US" altLang="ja-JP" sz="900" dirty="0"/>
              <a:t>d</a:t>
            </a:r>
            <a:r>
              <a:rPr lang="ja-JP" altLang="en-US" sz="900" dirty="0"/>
              <a:t>」というマークがありますので、このボタンを押すとデータ放送に切り替わり、通常画面は少し小さくなって表示されます。</a:t>
            </a:r>
            <a:endParaRPr lang="en-US" altLang="ja-JP" sz="900" dirty="0"/>
          </a:p>
          <a:p>
            <a:endParaRPr lang="en-US" altLang="ja-JP" sz="900" dirty="0"/>
          </a:p>
          <a:p>
            <a:r>
              <a:rPr lang="ja-JP" altLang="en-US" sz="900" dirty="0"/>
              <a:t>　「防災情報」や「気象情報」を選択すると、「避難情報」や「開設避難所情報」「土砂災害危険度情報」など、必要な情報が確認できますので、どのような情報が入手できるのか、一度、確認しておきてください。</a:t>
            </a:r>
            <a:endParaRPr lang="en-US" altLang="ja-JP" sz="900" dirty="0"/>
          </a:p>
          <a:p>
            <a:endParaRPr lang="en-US" altLang="ja-JP" sz="900" dirty="0"/>
          </a:p>
          <a:p>
            <a:r>
              <a:rPr lang="ja-JP" altLang="en-US" sz="900" dirty="0"/>
              <a:t>　また、ラジオ放送でも避難情報などが流れます。停電時は、電池でも動くラジオは重要な情報入手手段となりますので、日頃から、電池の準備や確認などを行っておきますよう。</a:t>
            </a:r>
            <a:endParaRPr lang="en-US" altLang="ja-JP" sz="900" dirty="0"/>
          </a:p>
          <a:p>
            <a:endParaRPr kumimoji="1" lang="ja-JP" altLang="en-US" dirty="0"/>
          </a:p>
        </p:txBody>
      </p:sp>
      <p:sp>
        <p:nvSpPr>
          <p:cNvPr id="4" name="スライド番号プレースホルダー 3"/>
          <p:cNvSpPr>
            <a:spLocks noGrp="1"/>
          </p:cNvSpPr>
          <p:nvPr>
            <p:ph type="sldNum" sz="quarter" idx="10"/>
          </p:nvPr>
        </p:nvSpPr>
        <p:spPr/>
        <p:txBody>
          <a:bodyPr/>
          <a:lstStyle/>
          <a:p>
            <a:fld id="{0F81DAEA-0FF3-41D0-A7EF-E47C942FDA72}" type="slidenum">
              <a:rPr kumimoji="1" lang="ja-JP" altLang="en-US" smtClean="0"/>
              <a:t>18</a:t>
            </a:fld>
            <a:endParaRPr kumimoji="1" lang="ja-JP" altLang="en-US"/>
          </a:p>
        </p:txBody>
      </p:sp>
    </p:spTree>
    <p:extLst>
      <p:ext uri="{BB962C8B-B14F-4D97-AF65-F5344CB8AC3E}">
        <p14:creationId xmlns:p14="http://schemas.microsoft.com/office/powerpoint/2010/main" val="25866098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900" dirty="0"/>
              <a:t>　インターネットを活用できる方は、県や市町のホームページ上で、多くの情報を入手することができます。</a:t>
            </a:r>
            <a:endParaRPr lang="en-US" altLang="ja-JP" sz="900" dirty="0"/>
          </a:p>
          <a:p>
            <a:endParaRPr lang="en-US" altLang="ja-JP" sz="900" dirty="0"/>
          </a:p>
          <a:p>
            <a:r>
              <a:rPr lang="ja-JP" altLang="en-US" sz="900" dirty="0"/>
              <a:t>　県のホームページでは、トップページの左上に「防災やまぐち」というページがありますので、ここにアクセスすれば、県内全市町の避難情報の発令状況、避難所の開設状況などが集約されて提供されています。</a:t>
            </a:r>
            <a:endParaRPr lang="en-US" altLang="ja-JP" sz="900" dirty="0"/>
          </a:p>
          <a:p>
            <a:endParaRPr lang="en-US" altLang="ja-JP" sz="900" dirty="0"/>
          </a:p>
          <a:p>
            <a:r>
              <a:rPr lang="ja-JP" altLang="en-US" sz="900" dirty="0"/>
              <a:t>　また、雨量や河川水位の状況、土砂災害の危険度など、災害時に必要となる情報が提供されています。</a:t>
            </a:r>
            <a:endParaRPr lang="en-US" altLang="ja-JP" sz="900" dirty="0"/>
          </a:p>
          <a:p>
            <a:endParaRPr lang="en-US" altLang="ja-JP" sz="900" dirty="0"/>
          </a:p>
          <a:p>
            <a:r>
              <a:rPr lang="ja-JP" altLang="en-US" sz="900" dirty="0"/>
              <a:t>　同様に、各市町のホームページにも、防災関連のページが設けられており、避難情報等が提供されています。</a:t>
            </a:r>
          </a:p>
        </p:txBody>
      </p:sp>
      <p:sp>
        <p:nvSpPr>
          <p:cNvPr id="4" name="スライド番号プレースホルダー 3"/>
          <p:cNvSpPr>
            <a:spLocks noGrp="1"/>
          </p:cNvSpPr>
          <p:nvPr>
            <p:ph type="sldNum" sz="quarter" idx="10"/>
          </p:nvPr>
        </p:nvSpPr>
        <p:spPr/>
        <p:txBody>
          <a:bodyPr/>
          <a:lstStyle/>
          <a:p>
            <a:fld id="{0F81DAEA-0FF3-41D0-A7EF-E47C942FDA72}" type="slidenum">
              <a:rPr kumimoji="1" lang="ja-JP" altLang="en-US" smtClean="0"/>
              <a:t>19</a:t>
            </a:fld>
            <a:endParaRPr kumimoji="1" lang="ja-JP" altLang="en-US"/>
          </a:p>
        </p:txBody>
      </p:sp>
    </p:spTree>
    <p:extLst>
      <p:ext uri="{BB962C8B-B14F-4D97-AF65-F5344CB8AC3E}">
        <p14:creationId xmlns:p14="http://schemas.microsoft.com/office/powerpoint/2010/main" val="3992755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900" dirty="0"/>
              <a:t>　それでは、今日お話しすることとして記載しておりますが、まず、①取組の必要性（経緯と目的）を説明した後、②この〇〇地域や自宅の危険度（災害リスク）を皆さんに再確認していただきたいと思います。</a:t>
            </a:r>
            <a:endParaRPr lang="en-US" altLang="ja-JP" sz="900" dirty="0"/>
          </a:p>
          <a:p>
            <a:endParaRPr lang="en-US" altLang="ja-JP" sz="900" dirty="0"/>
          </a:p>
          <a:p>
            <a:r>
              <a:rPr lang="ja-JP" altLang="en-US" sz="900" dirty="0"/>
              <a:t>　その上で、③避難に関する情報をどうやって知れば良いか、防災情報の入手方法の紹介、次に④率先避難・呼びかけ避難の体制づくりについて、最後に⑤避難訓練の実施についてお話したいと思います。</a:t>
            </a:r>
            <a:endParaRPr lang="en-US" altLang="ja-JP" sz="900" dirty="0"/>
          </a:p>
          <a:p>
            <a:endParaRPr lang="en-US" altLang="ja-JP" sz="900" dirty="0"/>
          </a:p>
          <a:p>
            <a:r>
              <a:rPr lang="ja-JP" altLang="en-US" sz="900" dirty="0"/>
              <a:t>　それでは、最初に①取組の必要性（経緯と目的）を説明しますので、スライドのＰ３「災害からの「逃げ遅れゼロ」に向けて」をご覧ください。</a:t>
            </a:r>
          </a:p>
        </p:txBody>
      </p:sp>
      <p:sp>
        <p:nvSpPr>
          <p:cNvPr id="4" name="スライド番号プレースホルダー 3"/>
          <p:cNvSpPr>
            <a:spLocks noGrp="1"/>
          </p:cNvSpPr>
          <p:nvPr>
            <p:ph type="sldNum" sz="quarter" idx="10"/>
          </p:nvPr>
        </p:nvSpPr>
        <p:spPr/>
        <p:txBody>
          <a:bodyPr/>
          <a:lstStyle/>
          <a:p>
            <a:fld id="{0F81DAEA-0FF3-41D0-A7EF-E47C942FDA72}" type="slidenum">
              <a:rPr kumimoji="1" lang="ja-JP" altLang="en-US" smtClean="0"/>
              <a:t>2</a:t>
            </a:fld>
            <a:endParaRPr kumimoji="1" lang="ja-JP" altLang="en-US"/>
          </a:p>
        </p:txBody>
      </p:sp>
    </p:spTree>
    <p:extLst>
      <p:ext uri="{BB962C8B-B14F-4D97-AF65-F5344CB8AC3E}">
        <p14:creationId xmlns:p14="http://schemas.microsoft.com/office/powerpoint/2010/main" val="9357769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900" dirty="0"/>
              <a:t>　防災やまぐちでは、例えば、左下のように各雨量観測局の状況や土砂災害の危険度をマップ上で確認することがきますし、これらの観測局の履歴の確認や土砂災害危険度とハザードマップを重ねて確認することもできます。</a:t>
            </a:r>
            <a:endParaRPr lang="en-US" altLang="ja-JP" sz="900" dirty="0"/>
          </a:p>
          <a:p>
            <a:endParaRPr lang="en-US" altLang="ja-JP" sz="900" dirty="0"/>
          </a:p>
          <a:p>
            <a:r>
              <a:rPr lang="ja-JP" altLang="en-US" sz="900" dirty="0"/>
              <a:t>　防災に必要な情報は概ね集約されていますので、日頃から、いざという時に備え、どういった情報が入手できるのか確認しておきましょう。</a:t>
            </a:r>
          </a:p>
        </p:txBody>
      </p:sp>
      <p:sp>
        <p:nvSpPr>
          <p:cNvPr id="4" name="スライド番号プレースホルダー 3"/>
          <p:cNvSpPr>
            <a:spLocks noGrp="1"/>
          </p:cNvSpPr>
          <p:nvPr>
            <p:ph type="sldNum" sz="quarter" idx="10"/>
          </p:nvPr>
        </p:nvSpPr>
        <p:spPr/>
        <p:txBody>
          <a:bodyPr/>
          <a:lstStyle/>
          <a:p>
            <a:fld id="{0F81DAEA-0FF3-41D0-A7EF-E47C942FDA72}" type="slidenum">
              <a:rPr kumimoji="1" lang="ja-JP" altLang="en-US" smtClean="0"/>
              <a:t>20</a:t>
            </a:fld>
            <a:endParaRPr kumimoji="1" lang="ja-JP" altLang="en-US"/>
          </a:p>
        </p:txBody>
      </p:sp>
    </p:spTree>
    <p:extLst>
      <p:ext uri="{BB962C8B-B14F-4D97-AF65-F5344CB8AC3E}">
        <p14:creationId xmlns:p14="http://schemas.microsoft.com/office/powerpoint/2010/main" val="32423188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900" dirty="0"/>
              <a:t>　次は、防災やまぐちからリンクが貼られている「県土木防災情報システム」での雨量の状況を表したマップ及び観測局のグラフです。</a:t>
            </a:r>
            <a:endParaRPr lang="en-US" altLang="ja-JP" sz="900" dirty="0"/>
          </a:p>
          <a:p>
            <a:endParaRPr lang="en-US" altLang="ja-JP" sz="900" dirty="0"/>
          </a:p>
          <a:p>
            <a:r>
              <a:rPr lang="ja-JP" altLang="en-US" sz="900" dirty="0"/>
              <a:t>　マップ上でも雨量の状況が色分けされて表示されますが、個別の観測局をクリックすると、観測局ごとの雨量の推移をグラフでも確認できます。</a:t>
            </a:r>
            <a:endParaRPr lang="en-US" altLang="ja-JP" sz="900" dirty="0"/>
          </a:p>
          <a:p>
            <a:endParaRPr lang="en-US" altLang="ja-JP" sz="900" dirty="0"/>
          </a:p>
          <a:p>
            <a:r>
              <a:rPr lang="ja-JP" altLang="en-US" sz="900" dirty="0"/>
              <a:t>　また、過去にさかのぼっても状況を確認することができますので、例えば、前回、河川が氾濫した際の雨量の状況を基に、どこの観測局でどれくらい降れば、いつ頃、自分が住む地域の河川が氾濫するのかなど、分析にも活用することができます。</a:t>
            </a:r>
          </a:p>
        </p:txBody>
      </p:sp>
      <p:sp>
        <p:nvSpPr>
          <p:cNvPr id="4" name="スライド番号プレースホルダー 3"/>
          <p:cNvSpPr>
            <a:spLocks noGrp="1"/>
          </p:cNvSpPr>
          <p:nvPr>
            <p:ph type="sldNum" sz="quarter" idx="10"/>
          </p:nvPr>
        </p:nvSpPr>
        <p:spPr/>
        <p:txBody>
          <a:bodyPr/>
          <a:lstStyle/>
          <a:p>
            <a:fld id="{0F81DAEA-0FF3-41D0-A7EF-E47C942FDA72}" type="slidenum">
              <a:rPr kumimoji="1" lang="ja-JP" altLang="en-US" smtClean="0"/>
              <a:t>21</a:t>
            </a:fld>
            <a:endParaRPr kumimoji="1" lang="ja-JP" altLang="en-US"/>
          </a:p>
        </p:txBody>
      </p:sp>
    </p:spTree>
    <p:extLst>
      <p:ext uri="{BB962C8B-B14F-4D97-AF65-F5344CB8AC3E}">
        <p14:creationId xmlns:p14="http://schemas.microsoft.com/office/powerpoint/2010/main" val="38435578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900" dirty="0"/>
              <a:t>　避難に関する情報をどうやって知れば良いかのまとめです。</a:t>
            </a:r>
            <a:endParaRPr lang="en-US" altLang="ja-JP" sz="900" dirty="0"/>
          </a:p>
          <a:p>
            <a:r>
              <a:rPr lang="ja-JP" altLang="en-US" sz="900" dirty="0"/>
              <a:t>　</a:t>
            </a:r>
            <a:endParaRPr lang="en-US" altLang="ja-JP" sz="900" dirty="0"/>
          </a:p>
          <a:p>
            <a:r>
              <a:rPr lang="ja-JP" altLang="en-US" sz="900" dirty="0"/>
              <a:t>　まず、情報の種類や内容を理解しておくことが重要です。</a:t>
            </a:r>
            <a:endParaRPr lang="en-US" altLang="ja-JP" sz="900" dirty="0"/>
          </a:p>
          <a:p>
            <a:r>
              <a:rPr lang="ja-JP" altLang="en-US" sz="900" dirty="0"/>
              <a:t>　レベル３で高齢者等は避難、レベル４で対象地域の方は全員避難してください。</a:t>
            </a:r>
            <a:endParaRPr lang="en-US" altLang="ja-JP" sz="900" dirty="0"/>
          </a:p>
          <a:p>
            <a:endParaRPr lang="en-US" altLang="ja-JP" sz="900" dirty="0"/>
          </a:p>
          <a:p>
            <a:r>
              <a:rPr lang="ja-JP" altLang="en-US" sz="900" dirty="0"/>
              <a:t>　情報は、テレビやラジオ、携帯、インターネットなど、自分にあった複数の情報入手手段を見つけておき、平時から試しておいてください。</a:t>
            </a:r>
            <a:endParaRPr lang="en-US" altLang="ja-JP" sz="900" dirty="0"/>
          </a:p>
          <a:p>
            <a:endParaRPr lang="en-US" altLang="ja-JP" dirty="0"/>
          </a:p>
          <a:p>
            <a:r>
              <a:rPr lang="ja-JP" altLang="en-US" dirty="0" smtClean="0"/>
              <a:t>　</a:t>
            </a:r>
            <a:endParaRPr lang="en-US" altLang="ja-JP" dirty="0" smtClean="0"/>
          </a:p>
        </p:txBody>
      </p:sp>
      <p:sp>
        <p:nvSpPr>
          <p:cNvPr id="4" name="スライド番号プレースホルダー 3"/>
          <p:cNvSpPr>
            <a:spLocks noGrp="1"/>
          </p:cNvSpPr>
          <p:nvPr>
            <p:ph type="sldNum" sz="quarter" idx="10"/>
          </p:nvPr>
        </p:nvSpPr>
        <p:spPr/>
        <p:txBody>
          <a:bodyPr/>
          <a:lstStyle/>
          <a:p>
            <a:fld id="{0F81DAEA-0FF3-41D0-A7EF-E47C942FDA72}" type="slidenum">
              <a:rPr kumimoji="1" lang="ja-JP" altLang="en-US" smtClean="0"/>
              <a:t>22</a:t>
            </a:fld>
            <a:endParaRPr kumimoji="1" lang="ja-JP" altLang="en-US"/>
          </a:p>
        </p:txBody>
      </p:sp>
    </p:spTree>
    <p:extLst>
      <p:ext uri="{BB962C8B-B14F-4D97-AF65-F5344CB8AC3E}">
        <p14:creationId xmlns:p14="http://schemas.microsoft.com/office/powerpoint/2010/main" val="27352329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900" dirty="0"/>
              <a:t>　それでは次は、どういった体制を作ればよいのかについて、説明します。</a:t>
            </a:r>
            <a:endParaRPr lang="en-US" altLang="ja-JP" sz="900" dirty="0"/>
          </a:p>
          <a:p>
            <a:r>
              <a:rPr lang="ja-JP" altLang="en-US" sz="900" dirty="0"/>
              <a:t>　ただし、これらは例ですので、地域の状況に併せて、行動し易い形で体制整備を行うことが大切です。</a:t>
            </a:r>
            <a:endParaRPr lang="en-US" altLang="ja-JP" sz="900" dirty="0"/>
          </a:p>
          <a:p>
            <a:endParaRPr lang="en-US" altLang="ja-JP" sz="900" dirty="0"/>
          </a:p>
          <a:p>
            <a:r>
              <a:rPr lang="ja-JP" altLang="en-US" sz="900" dirty="0"/>
              <a:t>　ポイントは、まずは地域の災害リスクをハザードマップ等で把握し、災害リスクが高い地域の中又は周辺にお住いの方をいくつかのグループに分けて、呼びかけあって逃げる体制をつくるということです。</a:t>
            </a:r>
            <a:endParaRPr lang="en-US" altLang="ja-JP" sz="900" dirty="0"/>
          </a:p>
          <a:p>
            <a:endParaRPr lang="en-US" altLang="ja-JP" sz="900" dirty="0"/>
          </a:p>
          <a:p>
            <a:r>
              <a:rPr lang="ja-JP" altLang="en-US" sz="900" dirty="0"/>
              <a:t>　このスライドでは、１班から７班までに分けています。</a:t>
            </a:r>
            <a:endParaRPr lang="en-US" altLang="ja-JP" sz="900" dirty="0"/>
          </a:p>
          <a:p>
            <a:r>
              <a:rPr kumimoji="1" lang="ja-JP" altLang="en-US" dirty="0"/>
              <a:t>　</a:t>
            </a:r>
          </a:p>
        </p:txBody>
      </p:sp>
      <p:sp>
        <p:nvSpPr>
          <p:cNvPr id="4" name="スライド番号プレースホルダー 3"/>
          <p:cNvSpPr>
            <a:spLocks noGrp="1"/>
          </p:cNvSpPr>
          <p:nvPr>
            <p:ph type="sldNum" sz="quarter" idx="10"/>
          </p:nvPr>
        </p:nvSpPr>
        <p:spPr/>
        <p:txBody>
          <a:bodyPr/>
          <a:lstStyle/>
          <a:p>
            <a:fld id="{0F81DAEA-0FF3-41D0-A7EF-E47C942FDA72}" type="slidenum">
              <a:rPr kumimoji="1" lang="ja-JP" altLang="en-US" smtClean="0"/>
              <a:t>23</a:t>
            </a:fld>
            <a:endParaRPr kumimoji="1" lang="ja-JP" altLang="en-US"/>
          </a:p>
        </p:txBody>
      </p:sp>
    </p:spTree>
    <p:extLst>
      <p:ext uri="{BB962C8B-B14F-4D97-AF65-F5344CB8AC3E}">
        <p14:creationId xmlns:p14="http://schemas.microsoft.com/office/powerpoint/2010/main" val="33977401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900" dirty="0"/>
              <a:t>　呼びかけグループの規模は、人数が多すぎると情報を伝達するために時間を要して、結果的に避難が遅れることがあるためできれば１０世帯以内で構成する方が良いと思います。</a:t>
            </a:r>
            <a:endParaRPr lang="en-US" altLang="ja-JP" sz="900" dirty="0"/>
          </a:p>
          <a:p>
            <a:endParaRPr lang="en-US" altLang="ja-JP" sz="900" dirty="0"/>
          </a:p>
          <a:p>
            <a:r>
              <a:rPr lang="ja-JP" altLang="en-US" sz="900" dirty="0"/>
              <a:t>　ただし、既存の自治会の班をそのまま活用するなど、地域の状況に応じてやりやすい方法で取り組んでいただいても良いと思います。</a:t>
            </a:r>
            <a:endParaRPr lang="en-US" altLang="ja-JP" sz="900" dirty="0"/>
          </a:p>
          <a:p>
            <a:endParaRPr lang="en-US" altLang="ja-JP" sz="900" dirty="0"/>
          </a:p>
          <a:p>
            <a:r>
              <a:rPr lang="ja-JP" altLang="en-US" sz="900" dirty="0"/>
              <a:t>　体制としては、市町から発令される避難情報や気象情報等の情報を入手しグループ内の方に避難するよう呼びかけるスタータ役となるリーダーを設定し、リーダーから各班長、班長から班員に呼びかける体制を構築していただくと良いと思います。</a:t>
            </a:r>
            <a:endParaRPr lang="en-US" altLang="ja-JP" sz="900" dirty="0"/>
          </a:p>
          <a:p>
            <a:endParaRPr lang="en-US" altLang="ja-JP" sz="900" dirty="0"/>
          </a:p>
          <a:p>
            <a:r>
              <a:rPr lang="ja-JP" altLang="en-US" sz="900" dirty="0"/>
              <a:t>　リーダーは、①避難情報を知る手段を持っていて、②グループ内の住民と顔の見える関係が気づけている方、③携帯電話やスマホでメンバーに連絡ができる方で、④グループ内の住民が理想ですが、高齢者ばかりのグループで対応できる方がいないグループは、グループ外の自主防災組織役員などでも良いと思います。</a:t>
            </a:r>
            <a:endParaRPr lang="en-US" altLang="ja-JP" sz="900" dirty="0"/>
          </a:p>
          <a:p>
            <a:endParaRPr lang="en-US" altLang="ja-JP" sz="900" dirty="0"/>
          </a:p>
          <a:p>
            <a:r>
              <a:rPr lang="ja-JP" altLang="en-US" sz="900" dirty="0"/>
              <a:t>　グループ内にリーダーを置く場合は、リーダー兼班長となると思いますが、この場合は、できれば２名以上で、相談しながら対応できるようしておきましょう。</a:t>
            </a:r>
            <a:endParaRPr lang="en-US" altLang="ja-JP" sz="900" dirty="0"/>
          </a:p>
          <a:p>
            <a:endParaRPr lang="en-US" altLang="ja-JP" sz="900" dirty="0"/>
          </a:p>
          <a:p>
            <a:r>
              <a:rPr lang="ja-JP" altLang="en-US" sz="900" dirty="0"/>
              <a:t>　ただし、地域によって事情は様々ですので、この条件にとらわれず、グループ内の構成を考えながら、やりやすい形で体制の整備を行ってください。</a:t>
            </a:r>
            <a:endParaRPr lang="en-US" altLang="ja-JP" sz="900" dirty="0"/>
          </a:p>
          <a:p>
            <a:r>
              <a:rPr lang="ja-JP" altLang="en-US" dirty="0"/>
              <a:t>　</a:t>
            </a:r>
            <a:endParaRPr kumimoji="1" lang="ja-JP" altLang="en-US" dirty="0"/>
          </a:p>
        </p:txBody>
      </p:sp>
      <p:sp>
        <p:nvSpPr>
          <p:cNvPr id="4" name="スライド番号プレースホルダー 3"/>
          <p:cNvSpPr>
            <a:spLocks noGrp="1"/>
          </p:cNvSpPr>
          <p:nvPr>
            <p:ph type="sldNum" sz="quarter" idx="10"/>
          </p:nvPr>
        </p:nvSpPr>
        <p:spPr/>
        <p:txBody>
          <a:bodyPr/>
          <a:lstStyle/>
          <a:p>
            <a:fld id="{0F81DAEA-0FF3-41D0-A7EF-E47C942FDA72}" type="slidenum">
              <a:rPr kumimoji="1" lang="ja-JP" altLang="en-US" smtClean="0"/>
              <a:t>24</a:t>
            </a:fld>
            <a:endParaRPr kumimoji="1" lang="ja-JP" altLang="en-US"/>
          </a:p>
        </p:txBody>
      </p:sp>
    </p:spTree>
    <p:extLst>
      <p:ext uri="{BB962C8B-B14F-4D97-AF65-F5344CB8AC3E}">
        <p14:creationId xmlns:p14="http://schemas.microsoft.com/office/powerpoint/2010/main" val="31508041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900" dirty="0"/>
              <a:t>　次は、連絡体制の例です。</a:t>
            </a:r>
            <a:endParaRPr lang="en-US" altLang="ja-JP" sz="900" dirty="0"/>
          </a:p>
          <a:p>
            <a:endParaRPr lang="en-US" altLang="ja-JP" sz="900" dirty="0"/>
          </a:p>
          <a:p>
            <a:r>
              <a:rPr lang="ja-JP" altLang="en-US" sz="900" dirty="0"/>
              <a:t>　パターン１と２は、リーダーがグループの中にいるパターンで、リーダー兼班長から各班員へ避難を呼びかけるものです。</a:t>
            </a:r>
            <a:endParaRPr lang="en-US" altLang="ja-JP" sz="900" dirty="0"/>
          </a:p>
          <a:p>
            <a:endParaRPr lang="en-US" altLang="ja-JP" sz="900" dirty="0"/>
          </a:p>
          <a:p>
            <a:r>
              <a:rPr lang="ja-JP" altLang="en-US" sz="900" dirty="0"/>
              <a:t>　パターン１は班員へ個別に呼びかけるパターンで、パターン２は連絡網で順番に伝達するパターンとなっています。いずれのパターンでも良いと思いますが、パターン２の場合、人数が多くなると、伝言ゲームのように正確に伝わらないケースも出てくるかもしれません。</a:t>
            </a:r>
            <a:endParaRPr lang="en-US" altLang="ja-JP" sz="900" dirty="0"/>
          </a:p>
          <a:p>
            <a:endParaRPr lang="en-US" altLang="ja-JP" sz="900" dirty="0"/>
          </a:p>
          <a:p>
            <a:r>
              <a:rPr lang="ja-JP" altLang="en-US" sz="900" dirty="0"/>
              <a:t>　パターン３と４は、リーダーがグループの外にいるパターンで、リーダーから班長へ避難を呼びかけ、班長が班員へ避難を呼びかける形となっています。</a:t>
            </a:r>
            <a:endParaRPr lang="en-US" altLang="ja-JP" sz="900" dirty="0"/>
          </a:p>
          <a:p>
            <a:endParaRPr lang="en-US" altLang="ja-JP" sz="900" dirty="0"/>
          </a:p>
          <a:p>
            <a:r>
              <a:rPr lang="ja-JP" altLang="en-US" sz="900" dirty="0"/>
              <a:t>　どのパターンでも、または全く違う形でも良いので、避難情報を入手した方が同じグループの方に避難を呼びかけて、一緒に避難する体制を構築することが大切です。地域の状況に併せて、やりやすい形で実施してください。</a:t>
            </a:r>
            <a:endParaRPr lang="en-US" altLang="ja-JP" sz="900" dirty="0"/>
          </a:p>
          <a:p>
            <a:r>
              <a:rPr kumimoji="1" lang="ja-JP" altLang="en-US" dirty="0" smtClean="0"/>
              <a:t>　</a:t>
            </a:r>
            <a:endParaRPr kumimoji="1" lang="ja-JP" altLang="en-US" dirty="0"/>
          </a:p>
        </p:txBody>
      </p:sp>
      <p:sp>
        <p:nvSpPr>
          <p:cNvPr id="4" name="スライド番号プレースホルダー 3"/>
          <p:cNvSpPr>
            <a:spLocks noGrp="1"/>
          </p:cNvSpPr>
          <p:nvPr>
            <p:ph type="sldNum" sz="quarter" idx="10"/>
          </p:nvPr>
        </p:nvSpPr>
        <p:spPr/>
        <p:txBody>
          <a:bodyPr/>
          <a:lstStyle/>
          <a:p>
            <a:fld id="{0F81DAEA-0FF3-41D0-A7EF-E47C942FDA72}" type="slidenum">
              <a:rPr kumimoji="1" lang="ja-JP" altLang="en-US" smtClean="0"/>
              <a:t>25</a:t>
            </a:fld>
            <a:endParaRPr kumimoji="1" lang="ja-JP" altLang="en-US"/>
          </a:p>
        </p:txBody>
      </p:sp>
    </p:spTree>
    <p:extLst>
      <p:ext uri="{BB962C8B-B14F-4D97-AF65-F5344CB8AC3E}">
        <p14:creationId xmlns:p14="http://schemas.microsoft.com/office/powerpoint/2010/main" val="4970601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900" dirty="0"/>
              <a:t>　次は、パターンをイメージ図にしたものです。</a:t>
            </a:r>
            <a:endParaRPr lang="en-US" altLang="ja-JP" sz="900" dirty="0"/>
          </a:p>
          <a:p>
            <a:endParaRPr lang="en-US" altLang="ja-JP" sz="900" dirty="0"/>
          </a:p>
          <a:p>
            <a:r>
              <a:rPr lang="ja-JP" altLang="en-US" sz="900" dirty="0"/>
              <a:t>　災害リスクが高い地域の中又は近くの方で、グループを作って、避難情報を入手し、避難を呼びかけ、一緒に避難する体制を作ってください。</a:t>
            </a:r>
            <a:endParaRPr lang="en-US" altLang="ja-JP" sz="900" dirty="0"/>
          </a:p>
          <a:p>
            <a:endParaRPr lang="en-US" altLang="ja-JP" sz="900" dirty="0"/>
          </a:p>
          <a:p>
            <a:r>
              <a:rPr lang="ja-JP" altLang="en-US" sz="900" dirty="0"/>
              <a:t>　避難先は、必ずしも市町が指定する避難場所である必要はありません。災害リスクが低い場所へ避難することが大切ですので、地域やグループで、どこに、どのタイミングで、どのように避難するについて、事前にしっかりと話し合っておいてください。</a:t>
            </a:r>
            <a:endParaRPr lang="en-US" altLang="ja-JP" sz="900" dirty="0"/>
          </a:p>
          <a:p>
            <a:endParaRPr lang="en-US" altLang="ja-JP" sz="900" dirty="0"/>
          </a:p>
          <a:p>
            <a:r>
              <a:rPr lang="ja-JP" altLang="en-US" sz="900" dirty="0"/>
              <a:t>　</a:t>
            </a:r>
          </a:p>
        </p:txBody>
      </p:sp>
      <p:sp>
        <p:nvSpPr>
          <p:cNvPr id="4" name="スライド番号プレースホルダー 3"/>
          <p:cNvSpPr>
            <a:spLocks noGrp="1"/>
          </p:cNvSpPr>
          <p:nvPr>
            <p:ph type="sldNum" sz="quarter" idx="10"/>
          </p:nvPr>
        </p:nvSpPr>
        <p:spPr/>
        <p:txBody>
          <a:bodyPr/>
          <a:lstStyle/>
          <a:p>
            <a:fld id="{0F81DAEA-0FF3-41D0-A7EF-E47C942FDA72}" type="slidenum">
              <a:rPr kumimoji="1" lang="ja-JP" altLang="en-US" smtClean="0"/>
              <a:t>26</a:t>
            </a:fld>
            <a:endParaRPr kumimoji="1" lang="ja-JP" altLang="en-US"/>
          </a:p>
        </p:txBody>
      </p:sp>
    </p:spTree>
    <p:extLst>
      <p:ext uri="{BB962C8B-B14F-4D97-AF65-F5344CB8AC3E}">
        <p14:creationId xmlns:p14="http://schemas.microsoft.com/office/powerpoint/2010/main" val="13752792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900" dirty="0"/>
              <a:t>　次は連絡網の例です。</a:t>
            </a:r>
            <a:endParaRPr lang="en-US" altLang="ja-JP" sz="900" dirty="0"/>
          </a:p>
          <a:p>
            <a:r>
              <a:rPr lang="ja-JP" altLang="en-US" sz="900" dirty="0"/>
              <a:t>　</a:t>
            </a:r>
            <a:endParaRPr lang="en-US" altLang="ja-JP" sz="900" dirty="0"/>
          </a:p>
          <a:p>
            <a:r>
              <a:rPr lang="ja-JP" altLang="en-US" sz="900" dirty="0"/>
              <a:t>　この例は、グループ外にリーダーがいるケースとなっています。</a:t>
            </a:r>
            <a:endParaRPr lang="en-US" altLang="ja-JP" sz="900" dirty="0"/>
          </a:p>
          <a:p>
            <a:endParaRPr lang="en-US" altLang="ja-JP" sz="900" dirty="0"/>
          </a:p>
          <a:p>
            <a:r>
              <a:rPr lang="ja-JP" altLang="en-US" sz="900" dirty="0"/>
              <a:t>　各世帯の人数と連絡先、各自宅の災害リスク、リスクに応じた避難予定先をあらかじめ記載しておく内容となっています。</a:t>
            </a:r>
            <a:endParaRPr lang="en-US" altLang="ja-JP" sz="900" dirty="0"/>
          </a:p>
          <a:p>
            <a:endParaRPr lang="en-US" altLang="ja-JP" sz="900" dirty="0"/>
          </a:p>
          <a:p>
            <a:r>
              <a:rPr lang="ja-JP" altLang="en-US" sz="900" dirty="0"/>
              <a:t>　例えば、班員の高橋さんの災害リスクの欄「土砂（赤）」は、土砂災害のハザードマップでレッドゾーンに入っていることを表し、立ち退き避難先として公民館を予定していることを意味しています。</a:t>
            </a:r>
            <a:endParaRPr lang="en-US" altLang="ja-JP" sz="900" dirty="0"/>
          </a:p>
          <a:p>
            <a:endParaRPr lang="en-US" altLang="ja-JP" sz="900" dirty="0"/>
          </a:p>
          <a:p>
            <a:r>
              <a:rPr lang="ja-JP" altLang="en-US" sz="900" dirty="0"/>
              <a:t>　一方、藤井さんは、土砂災害も洪水もハザードマップ上、区域外となっていることから、避難の呼びかけがあった場合は、家屋内のより安全な場所である２階へ避難することを意味しています。</a:t>
            </a:r>
            <a:endParaRPr lang="en-US" altLang="ja-JP" sz="900" dirty="0"/>
          </a:p>
          <a:p>
            <a:endParaRPr lang="en-US" altLang="ja-JP" sz="900" dirty="0"/>
          </a:p>
          <a:p>
            <a:r>
              <a:rPr lang="ja-JP" altLang="en-US" sz="900" dirty="0"/>
              <a:t>　また、名簿の一覧表の下に、グループでの取り決めごとを記載しています。</a:t>
            </a:r>
            <a:endParaRPr lang="en-US" altLang="ja-JP" sz="900" dirty="0"/>
          </a:p>
          <a:p>
            <a:endParaRPr lang="en-US" altLang="ja-JP" sz="900" dirty="0"/>
          </a:p>
          <a:p>
            <a:r>
              <a:rPr lang="ja-JP" altLang="en-US" sz="900" dirty="0"/>
              <a:t>　加えて、過去災害が発生した地域の場合は、過去起こった災害時の状況、具体的には「Ｘ年Ｙ月の浸水害では、〇〇水位局の水位が氾濫危険水位に到達した約〇時間後に浸水した」など、地域で継承すべき過去の教訓なども記載しておくと良いと思います。</a:t>
            </a:r>
            <a:endParaRPr lang="en-US" altLang="ja-JP" sz="900" dirty="0"/>
          </a:p>
          <a:p>
            <a:endParaRPr lang="en-US" altLang="ja-JP" sz="900" dirty="0"/>
          </a:p>
          <a:p>
            <a:r>
              <a:rPr lang="ja-JP" altLang="en-US" sz="900" dirty="0"/>
              <a:t>　なお、連絡先の電話番号は、個人情報の取り扱いなどで記載が難しい地域の場合は、グループを少人数で構成して、直接、訪問して声をかけていく方法でも構いませんので、地域の状況に併せて取り組んでいただければと思います。</a:t>
            </a:r>
            <a:endParaRPr lang="en-US" altLang="ja-JP" sz="900" dirty="0"/>
          </a:p>
          <a:p>
            <a:endParaRPr lang="en-US" altLang="ja-JP" sz="900" dirty="0"/>
          </a:p>
          <a:p>
            <a:r>
              <a:rPr lang="ja-JP" altLang="en-US" sz="900" dirty="0"/>
              <a:t>　また、実際の避難呼びかけに際し、中には「自分は良い、逃げるのが面倒だ」とか、中々、避難してくれない方もいると思いますが、その場合は、「自分だけの問題ではない、ここに留まり被災した場合、あなたを心配して救助に来る人や御家族などを危険な目に合わせることになる」というフレーズで説得してみてください。</a:t>
            </a:r>
            <a:endParaRPr lang="en-US" altLang="ja-JP" sz="900" dirty="0"/>
          </a:p>
          <a:p>
            <a:r>
              <a:rPr lang="ja-JP" altLang="en-US" sz="900" dirty="0"/>
              <a:t>　ただし、説得に時間をかけては逃げ遅れることになるため、説得しても応じてくれない場合は、屋内の２階や斜面の反対に避難するよう呼びかけ、自らの避難を優先してください。　</a:t>
            </a:r>
            <a:endParaRPr lang="en-US" altLang="ja-JP" sz="900" dirty="0"/>
          </a:p>
          <a:p>
            <a:endParaRPr lang="en-US" altLang="ja-JP" sz="900" dirty="0"/>
          </a:p>
          <a:p>
            <a:r>
              <a:rPr lang="ja-JP" altLang="en-US" sz="900" dirty="0"/>
              <a:t>　</a:t>
            </a:r>
          </a:p>
        </p:txBody>
      </p:sp>
      <p:sp>
        <p:nvSpPr>
          <p:cNvPr id="4" name="スライド番号プレースホルダー 3"/>
          <p:cNvSpPr>
            <a:spLocks noGrp="1"/>
          </p:cNvSpPr>
          <p:nvPr>
            <p:ph type="sldNum" sz="quarter" idx="10"/>
          </p:nvPr>
        </p:nvSpPr>
        <p:spPr/>
        <p:txBody>
          <a:bodyPr/>
          <a:lstStyle/>
          <a:p>
            <a:fld id="{0F81DAEA-0FF3-41D0-A7EF-E47C942FDA72}" type="slidenum">
              <a:rPr kumimoji="1" lang="ja-JP" altLang="en-US" smtClean="0"/>
              <a:t>27</a:t>
            </a:fld>
            <a:endParaRPr kumimoji="1" lang="ja-JP" altLang="en-US"/>
          </a:p>
        </p:txBody>
      </p:sp>
    </p:spTree>
    <p:extLst>
      <p:ext uri="{BB962C8B-B14F-4D97-AF65-F5344CB8AC3E}">
        <p14:creationId xmlns:p14="http://schemas.microsoft.com/office/powerpoint/2010/main" val="38937704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900" dirty="0"/>
              <a:t>　体制を整備したら、避難訓練を実施しましょう。</a:t>
            </a:r>
            <a:endParaRPr lang="en-US" altLang="ja-JP" sz="900" dirty="0"/>
          </a:p>
          <a:p>
            <a:endParaRPr lang="en-US" altLang="ja-JP" sz="900" dirty="0"/>
          </a:p>
          <a:p>
            <a:r>
              <a:rPr lang="ja-JP" altLang="en-US" sz="900" dirty="0"/>
              <a:t>　避難訓練の例を示していますが、例えば、リーダーさんが「レベル４</a:t>
            </a:r>
            <a:r>
              <a:rPr lang="ja-JP" altLang="en-US" sz="900" dirty="0" smtClean="0"/>
              <a:t>避難指示が</a:t>
            </a:r>
            <a:r>
              <a:rPr lang="ja-JP" altLang="en-US" sz="900" dirty="0"/>
              <a:t>出ましたので、危機が迫っているので、すぐに避難するようグループの方にお知らせください」と班長さんへ伝え、班長さんはグループ内に電話又は訪問して「レベル４</a:t>
            </a:r>
            <a:r>
              <a:rPr lang="ja-JP" altLang="en-US" sz="900" dirty="0" smtClean="0"/>
              <a:t>避難指示が</a:t>
            </a:r>
            <a:r>
              <a:rPr lang="ja-JP" altLang="en-US" sz="900" dirty="0"/>
              <a:t>出ました。危険が迫っているので、すぐに避難しましょう。〇〇さん宅前に集まってください。」と伝え、皆さんで一緒に避難する、というような訓練をやってみましょう。</a:t>
            </a:r>
            <a:endParaRPr lang="en-US" altLang="ja-JP" sz="900" dirty="0"/>
          </a:p>
          <a:p>
            <a:endParaRPr lang="en-US" altLang="ja-JP" sz="900" dirty="0"/>
          </a:p>
          <a:p>
            <a:r>
              <a:rPr lang="ja-JP" altLang="en-US" sz="900" dirty="0"/>
              <a:t>　なお、避難は、必ずしも市町から発令される避難情報を待って行うのではなく、災害の前兆現象、例えば裏山で変な音や臭いがする、沢の水の流れや色の状況、家の前の水の流れがいつもと様子が違うなど、異変を感じたら班長さんに伝え、皆さんで避難しましょう。</a:t>
            </a:r>
            <a:endParaRPr lang="en-US" altLang="ja-JP" sz="900" dirty="0"/>
          </a:p>
        </p:txBody>
      </p:sp>
      <p:sp>
        <p:nvSpPr>
          <p:cNvPr id="4" name="スライド番号プレースホルダー 3"/>
          <p:cNvSpPr>
            <a:spLocks noGrp="1"/>
          </p:cNvSpPr>
          <p:nvPr>
            <p:ph type="sldNum" sz="quarter" idx="10"/>
          </p:nvPr>
        </p:nvSpPr>
        <p:spPr/>
        <p:txBody>
          <a:bodyPr/>
          <a:lstStyle/>
          <a:p>
            <a:fld id="{0F81DAEA-0FF3-41D0-A7EF-E47C942FDA72}" type="slidenum">
              <a:rPr kumimoji="1" lang="ja-JP" altLang="en-US" smtClean="0"/>
              <a:t>28</a:t>
            </a:fld>
            <a:endParaRPr kumimoji="1" lang="ja-JP" altLang="en-US"/>
          </a:p>
        </p:txBody>
      </p:sp>
    </p:spTree>
    <p:extLst>
      <p:ext uri="{BB962C8B-B14F-4D97-AF65-F5344CB8AC3E}">
        <p14:creationId xmlns:p14="http://schemas.microsoft.com/office/powerpoint/2010/main" val="35069510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900" dirty="0"/>
              <a:t>　避難訓練では、グループ内に避難を呼びかけ、全員の確認を行って、避難所へ移動するという形で実施してみましょう。実際は、グループ内の方でも屋内の避難で大丈夫な方や安全な友人宅等に避難するという方もいらっしゃると思いますが、避難訓練では、是非、皆さんで呼びかけあって実際の避難所まで避難してみてください。</a:t>
            </a:r>
            <a:endParaRPr lang="en-US" altLang="ja-JP" sz="900" dirty="0"/>
          </a:p>
          <a:p>
            <a:endParaRPr lang="en-US" altLang="ja-JP" sz="900" dirty="0"/>
          </a:p>
          <a:p>
            <a:r>
              <a:rPr lang="ja-JP" altLang="en-US" sz="900" dirty="0"/>
              <a:t>　避難所まで遠いグループや早めの避難であれば、車で乗り合わせて避難しても良いと思いますが、その場合、避難所への通路は緊急車両が出入りしますので、その妨げにならないよう、どこで人を下すのか、車はどこに止めるのかについてあらかじめ確認しておく必要があります。</a:t>
            </a:r>
            <a:endParaRPr lang="en-US" altLang="ja-JP" sz="900" dirty="0"/>
          </a:p>
          <a:p>
            <a:endParaRPr lang="en-US" altLang="ja-JP" sz="900" dirty="0"/>
          </a:p>
          <a:p>
            <a:r>
              <a:rPr lang="ja-JP" altLang="en-US" sz="900" dirty="0"/>
              <a:t>　歩いて避難できる方は避難所まで歩いてみて、避難時にどのような危険があるのかチェックしてみましょう。</a:t>
            </a:r>
            <a:endParaRPr lang="en-US" altLang="ja-JP" sz="900" dirty="0"/>
          </a:p>
          <a:p>
            <a:r>
              <a:rPr lang="ja-JP" altLang="en-US" sz="900" dirty="0"/>
              <a:t>　水路が溢れたら通れるのか、過去には、水圧で蓋が外れたマンホールに落ちて亡くなったケースもありますので、マンホールがどこにあるのか、道が通れなかった場合のう回路があるかなどについて、皆さんで確認しながら避難してみてください。また、避難所まで行けなかったら、途中で一時的に避難する場所はあるかについても考えながら避難してみましょう。</a:t>
            </a:r>
            <a:endParaRPr lang="en-US" altLang="ja-JP" sz="900" dirty="0"/>
          </a:p>
          <a:p>
            <a:endParaRPr lang="en-US" altLang="ja-JP" sz="900" dirty="0"/>
          </a:p>
          <a:p>
            <a:r>
              <a:rPr lang="ja-JP" altLang="en-US" sz="900" dirty="0"/>
              <a:t>　避難所についたら、振り返りの話し合いを行い、次回の訓練に活かしましょう。</a:t>
            </a:r>
            <a:endParaRPr lang="en-US" altLang="ja-JP" sz="900" dirty="0"/>
          </a:p>
          <a:p>
            <a:endParaRPr lang="en-US" altLang="ja-JP" sz="900" dirty="0"/>
          </a:p>
          <a:p>
            <a:r>
              <a:rPr lang="ja-JP" altLang="en-US" sz="900" dirty="0"/>
              <a:t>　また、できれば曜日や時間帯を変えて、定期的に訓練を行いましょう。</a:t>
            </a:r>
            <a:endParaRPr lang="en-US" altLang="ja-JP" sz="900" dirty="0"/>
          </a:p>
        </p:txBody>
      </p:sp>
      <p:sp>
        <p:nvSpPr>
          <p:cNvPr id="4" name="スライド番号プレースホルダー 3"/>
          <p:cNvSpPr>
            <a:spLocks noGrp="1"/>
          </p:cNvSpPr>
          <p:nvPr>
            <p:ph type="sldNum" sz="quarter" idx="10"/>
          </p:nvPr>
        </p:nvSpPr>
        <p:spPr/>
        <p:txBody>
          <a:bodyPr/>
          <a:lstStyle/>
          <a:p>
            <a:fld id="{0F81DAEA-0FF3-41D0-A7EF-E47C942FDA72}" type="slidenum">
              <a:rPr kumimoji="1" lang="ja-JP" altLang="en-US" smtClean="0"/>
              <a:t>29</a:t>
            </a:fld>
            <a:endParaRPr kumimoji="1" lang="ja-JP" altLang="en-US"/>
          </a:p>
        </p:txBody>
      </p:sp>
    </p:spTree>
    <p:extLst>
      <p:ext uri="{BB962C8B-B14F-4D97-AF65-F5344CB8AC3E}">
        <p14:creationId xmlns:p14="http://schemas.microsoft.com/office/powerpoint/2010/main" val="1213601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900" dirty="0"/>
              <a:t>　平成３０年７月豪雨は、西日本を中心に各地に土砂災害や河川の氾濫をもたらしまし、死者・行方不明者が２００名を超える大災害となり、　山口県でも３名の方の尊い命が奪われました。</a:t>
            </a:r>
            <a:endParaRPr lang="en-US" altLang="ja-JP" sz="900" dirty="0"/>
          </a:p>
          <a:p>
            <a:endParaRPr lang="en-US" altLang="ja-JP" sz="900" dirty="0"/>
          </a:p>
          <a:p>
            <a:r>
              <a:rPr lang="ja-JP" altLang="en-US" sz="900" dirty="0"/>
              <a:t>　お亡くなりになられた３名の方は、どういったところで亡くなったかというと、いずれも土砂災害特別警戒区域や警戒区域内、つまり、あらかじめ、土砂災害が発生しやすい危険な箇所として指定されている区域内で被災されました。</a:t>
            </a:r>
            <a:endParaRPr lang="en-US" altLang="ja-JP" sz="900" dirty="0"/>
          </a:p>
          <a:p>
            <a:endParaRPr lang="en-US" altLang="ja-JP" sz="900" dirty="0"/>
          </a:p>
          <a:p>
            <a:r>
              <a:rPr lang="ja-JP" altLang="en-US" sz="900" dirty="0"/>
              <a:t>　７月豪雨を受けて、県が被災地域を対象に実施したアンケート結果によれば、居住地の災害リスクが十分に理解されていないことや、「危ない」と感じても４８．７％の方は何の避難行動もとっていなかったという実態が明らかとなりました。</a:t>
            </a:r>
            <a:endParaRPr lang="en-US" altLang="ja-JP" sz="900" dirty="0"/>
          </a:p>
          <a:p>
            <a:r>
              <a:rPr lang="ja-JP" altLang="en-US" sz="900" dirty="0"/>
              <a:t>　また、「危ない」と感じながらも避難行動をとらなかった主な理由は、「これまで大丈夫だったから」などが多く見受けられました。</a:t>
            </a:r>
            <a:endParaRPr lang="en-US" altLang="ja-JP" sz="900" dirty="0"/>
          </a:p>
          <a:p>
            <a:endParaRPr lang="en-US" altLang="ja-JP" sz="900" dirty="0"/>
          </a:p>
          <a:p>
            <a:r>
              <a:rPr lang="ja-JP" altLang="en-US" sz="900" dirty="0"/>
              <a:t>　しかしながら、近年は、毎年のように「これまで経験したことがない」というフレーズを聞くようになってきているとおり、これまでの経験則が通じないほどの集中豪雨が発生しておりますので、危ないと感じたら、もっと良いのは、危なくなる前に安全な場所へ避難することが重要となっています。</a:t>
            </a:r>
            <a:endParaRPr lang="en-US" altLang="ja-JP" sz="900" dirty="0"/>
          </a:p>
          <a:p>
            <a:endParaRPr lang="en-US" altLang="ja-JP" sz="900" dirty="0"/>
          </a:p>
          <a:p>
            <a:r>
              <a:rPr lang="ja-JP" altLang="en-US" sz="900" dirty="0"/>
              <a:t>　７月豪雨を受けて県が行った検証では、社会心理学の専門家からは、「人間は、自分は大丈夫」という思い込み（正常性バイアス）に陥りやすいが、知り合いからの避難の呼びかけがあったり、周りの人が逃げている姿を見ると避難行動を起こしやすいという意見があったところです。</a:t>
            </a:r>
            <a:endParaRPr lang="en-US" altLang="ja-JP" sz="900" dirty="0"/>
          </a:p>
          <a:p>
            <a:endParaRPr lang="en-US" altLang="ja-JP" sz="900" dirty="0"/>
          </a:p>
          <a:p>
            <a:r>
              <a:rPr lang="ja-JP" altLang="en-US" sz="900" dirty="0"/>
              <a:t>　これらを踏まえ、現在、県と市町が一体となって、詐害リスクの高い地域を対象に、「地域の災害リスクの再確認」「呼びかけ避難や率先避難のための体制づくり」「避難を牽引する地域防災リーダーの設定」「地域における継続的な避難訓練」を推進しています。</a:t>
            </a:r>
            <a:endParaRPr lang="en-US" altLang="ja-JP" sz="900" dirty="0"/>
          </a:p>
          <a:p>
            <a:endParaRPr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0F81DAEA-0FF3-41D0-A7EF-E47C942FDA72}" type="slidenum">
              <a:rPr kumimoji="1" lang="ja-JP" altLang="en-US" smtClean="0"/>
              <a:t>3</a:t>
            </a:fld>
            <a:endParaRPr kumimoji="1" lang="ja-JP" altLang="en-US"/>
          </a:p>
        </p:txBody>
      </p:sp>
    </p:spTree>
    <p:extLst>
      <p:ext uri="{BB962C8B-B14F-4D97-AF65-F5344CB8AC3E}">
        <p14:creationId xmlns:p14="http://schemas.microsoft.com/office/powerpoint/2010/main" val="40739680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900" dirty="0"/>
          </a:p>
          <a:p>
            <a:r>
              <a:rPr lang="ja-JP" altLang="en-US" sz="900" dirty="0"/>
              <a:t>　本日は、皆様の地域の災害リスクを改めて確認していただきました。</a:t>
            </a:r>
            <a:endParaRPr lang="en-US" altLang="ja-JP" sz="900" dirty="0"/>
          </a:p>
          <a:p>
            <a:endParaRPr lang="en-US" altLang="ja-JP" sz="900" dirty="0"/>
          </a:p>
          <a:p>
            <a:r>
              <a:rPr lang="ja-JP" altLang="en-US" sz="900" dirty="0"/>
              <a:t>　近年は、「これまでに経験したことがない」大規模な災害が頻発しています。これまで大丈夫だったという考えは改め、皆さんで呼びかけあって躊躇なく率先して避難してください。</a:t>
            </a:r>
            <a:endParaRPr lang="en-US" altLang="ja-JP" sz="900" dirty="0"/>
          </a:p>
          <a:p>
            <a:endParaRPr lang="en-US" altLang="ja-JP" sz="900" dirty="0"/>
          </a:p>
          <a:p>
            <a:r>
              <a:rPr lang="ja-JP" altLang="en-US" sz="900" dirty="0"/>
              <a:t>　そのためには、避難する体制をつくり、避難訓練を重ねてください。</a:t>
            </a:r>
            <a:endParaRPr lang="en-US" altLang="ja-JP" sz="900" dirty="0"/>
          </a:p>
          <a:p>
            <a:endParaRPr lang="en-US" altLang="ja-JP" sz="900" dirty="0"/>
          </a:p>
          <a:p>
            <a:r>
              <a:rPr lang="ja-JP" altLang="en-US" sz="900" dirty="0"/>
              <a:t>　避難体制づくりは、声のかけやすい１０世帯以内を目安にグループを作り、避難を呼びかけるリーダーや、それを班員に伝える班長を決めて、グループ内で呼びかけあって避難する体制を作ってください。</a:t>
            </a:r>
            <a:endParaRPr lang="en-US" altLang="ja-JP" sz="900" dirty="0"/>
          </a:p>
          <a:p>
            <a:endParaRPr lang="en-US" altLang="ja-JP" sz="900" dirty="0"/>
          </a:p>
          <a:p>
            <a:r>
              <a:rPr lang="ja-JP" altLang="en-US" sz="900" dirty="0"/>
              <a:t>　体制を作ったら、電話連絡の訓練や呼びかけあって避難所へ避難する訓練を実践し、より実行しやすい形に改善していってください。</a:t>
            </a:r>
            <a:endParaRPr lang="en-US" altLang="ja-JP" sz="900" dirty="0"/>
          </a:p>
          <a:p>
            <a:endParaRPr lang="en-US" altLang="ja-JP" sz="900" dirty="0"/>
          </a:p>
          <a:p>
            <a:r>
              <a:rPr lang="ja-JP" altLang="en-US" sz="900" dirty="0"/>
              <a:t>　地域の状況は様々です。本日説明したやり方の例に捉われず、地域にあったやり方で進めながら、より良い体制を作っていただければと思います。</a:t>
            </a:r>
            <a:endParaRPr lang="en-US" altLang="ja-JP" sz="900" dirty="0"/>
          </a:p>
          <a:p>
            <a:endParaRPr lang="en-US" altLang="ja-JP" sz="900" dirty="0"/>
          </a:p>
          <a:p>
            <a:r>
              <a:rPr lang="ja-JP" altLang="en-US" sz="900" dirty="0"/>
              <a:t>　ポイントは、①地域の災害リスクを地域住民で確認すること、②避難が必要な方でグループを作り、呼びかける体制を整備すること、③避難情報等が発令されたら班員全員で共有し、適切なタイミングで呼びかけあって避難することです。</a:t>
            </a:r>
            <a:endParaRPr lang="en-US" altLang="ja-JP" sz="900" dirty="0"/>
          </a:p>
          <a:p>
            <a:endParaRPr lang="en-US" altLang="ja-JP" sz="900" dirty="0"/>
          </a:p>
        </p:txBody>
      </p:sp>
      <p:sp>
        <p:nvSpPr>
          <p:cNvPr id="4" name="スライド番号プレースホルダー 3"/>
          <p:cNvSpPr>
            <a:spLocks noGrp="1"/>
          </p:cNvSpPr>
          <p:nvPr>
            <p:ph type="sldNum" sz="quarter" idx="10"/>
          </p:nvPr>
        </p:nvSpPr>
        <p:spPr/>
        <p:txBody>
          <a:bodyPr/>
          <a:lstStyle/>
          <a:p>
            <a:fld id="{0F81DAEA-0FF3-41D0-A7EF-E47C942FDA72}" type="slidenum">
              <a:rPr kumimoji="1" lang="ja-JP" altLang="en-US" smtClean="0"/>
              <a:t>30</a:t>
            </a:fld>
            <a:endParaRPr kumimoji="1" lang="ja-JP" altLang="en-US"/>
          </a:p>
        </p:txBody>
      </p:sp>
    </p:spTree>
    <p:extLst>
      <p:ext uri="{BB962C8B-B14F-4D97-AF65-F5344CB8AC3E}">
        <p14:creationId xmlns:p14="http://schemas.microsoft.com/office/powerpoint/2010/main" val="29377910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900" dirty="0"/>
              <a:t>　</a:t>
            </a:r>
            <a:r>
              <a:rPr lang="ja-JP" altLang="en-US" sz="900" dirty="0" smtClean="0"/>
              <a:t>また、避難体制づくりができたら、個人の意識を高め、避難に必要な準備を行うことが大切です。</a:t>
            </a:r>
            <a:endParaRPr lang="en-US" altLang="ja-JP" sz="900" dirty="0"/>
          </a:p>
          <a:p>
            <a:endParaRPr lang="en-US" altLang="ja-JP" sz="900" dirty="0"/>
          </a:p>
          <a:p>
            <a:r>
              <a:rPr lang="ja-JP" altLang="en-US" sz="900" dirty="0"/>
              <a:t>　</a:t>
            </a:r>
            <a:r>
              <a:rPr lang="ja-JP" altLang="en-US" sz="900" dirty="0" smtClean="0"/>
              <a:t>避難の呼びかけがあったら、すぐに避難できるよう、地域の避難体制に合わせて、個人や家族で、「いつ、誰が、何を」するのか、事前に、話し合って、マイタイムラインとして、整理しておきましょう。</a:t>
            </a:r>
            <a:endParaRPr lang="en-US" altLang="ja-JP" sz="900" dirty="0"/>
          </a:p>
          <a:p>
            <a:endParaRPr lang="en-US" altLang="ja-JP" sz="900" dirty="0"/>
          </a:p>
          <a:p>
            <a:r>
              <a:rPr lang="ja-JP" altLang="en-US" sz="900" dirty="0"/>
              <a:t>　スライドに</a:t>
            </a:r>
            <a:r>
              <a:rPr lang="ja-JP" altLang="en-US" sz="900" dirty="0" smtClean="0"/>
              <a:t>は、一例を記載しておりますが、いつから、気象や防災の情報を確認するのか、例えば、雨が降り始めたら、県や気象台のホームページで今後の雨の予測を確認、ハザードマップや非常持出品、避難経路等の確認をする。</a:t>
            </a:r>
            <a:endParaRPr lang="en-US" altLang="ja-JP" sz="900" dirty="0" smtClean="0"/>
          </a:p>
          <a:p>
            <a:endParaRPr lang="en-US" altLang="ja-JP" sz="900" dirty="0"/>
          </a:p>
          <a:p>
            <a:r>
              <a:rPr lang="ja-JP" altLang="en-US" sz="900" dirty="0" smtClean="0"/>
              <a:t>　大雨の数時間前となり、市町から警戒レベル３　高齢者等避難開始が発令されたら、気象・防災情報に注意するとともに、いつでも避難できるよう、避難場所や避難経路等の再確認をする。</a:t>
            </a:r>
            <a:endParaRPr lang="en-US" altLang="ja-JP" sz="900" dirty="0" smtClean="0"/>
          </a:p>
          <a:p>
            <a:endParaRPr lang="en-US" altLang="ja-JP" sz="900" dirty="0"/>
          </a:p>
          <a:p>
            <a:r>
              <a:rPr lang="ja-JP" altLang="en-US" sz="900" dirty="0" smtClean="0"/>
              <a:t>　大雨となって、警戒レベル４　避難指示が発令されたら、電気ブレーカーを切り、ガスの元栓を止めて、直ちに避難する。この際、隣のＡさんにも声をかける。</a:t>
            </a:r>
            <a:endParaRPr lang="en-US" altLang="ja-JP" sz="900" dirty="0" smtClean="0"/>
          </a:p>
          <a:p>
            <a:endParaRPr lang="en-US" altLang="ja-JP" sz="900" dirty="0"/>
          </a:p>
          <a:p>
            <a:r>
              <a:rPr lang="ja-JP" altLang="en-US" sz="900" dirty="0" smtClean="0"/>
              <a:t>　避難所についたら、受付で氏名等を報告する。</a:t>
            </a:r>
            <a:endParaRPr lang="en-US" altLang="ja-JP" sz="900" dirty="0" smtClean="0"/>
          </a:p>
          <a:p>
            <a:endParaRPr lang="en-US" altLang="ja-JP" sz="900" dirty="0"/>
          </a:p>
          <a:p>
            <a:r>
              <a:rPr lang="ja-JP" altLang="en-US" sz="900" dirty="0" smtClean="0"/>
              <a:t>　など、災害時には混乱しますので、平時に、家族等で話し合って、いつ、何をするのかを記載した「マイタイムライン」を作成し、避難グループの連絡網やハザードマップと一緒に保管しておきましょう。</a:t>
            </a:r>
            <a:endParaRPr lang="en-US" altLang="ja-JP" sz="900" dirty="0" smtClean="0"/>
          </a:p>
          <a:p>
            <a:endParaRPr lang="en-US" altLang="ja-JP" sz="900" dirty="0"/>
          </a:p>
          <a:p>
            <a:r>
              <a:rPr lang="ja-JP" altLang="en-US" sz="900" dirty="0" smtClean="0"/>
              <a:t>　これは、一例ですので、行動のきっかけとなる事象や行動は、それぞれの地域や家庭で異なります。地域や家庭の状況に合わせて、検討、作成しておくことが大切です。</a:t>
            </a:r>
            <a:endParaRPr lang="en-US" altLang="ja-JP" sz="900" dirty="0" smtClean="0"/>
          </a:p>
          <a:p>
            <a:endParaRPr lang="en-US" altLang="ja-JP" sz="900" dirty="0"/>
          </a:p>
          <a:p>
            <a:r>
              <a:rPr lang="ja-JP" altLang="en-US" sz="900" dirty="0" smtClean="0"/>
              <a:t>　県では、平成２８年３月に、地域や住民によるタイムライン作成を支援するための手引きを策定し、県防災危機管理課のホームページに掲載していますので、地域や個人のタイムライン作成にあたって、この手引きも参考にしてください。</a:t>
            </a:r>
            <a:endParaRPr lang="en-US" altLang="ja-JP" sz="900" dirty="0" smtClean="0"/>
          </a:p>
          <a:p>
            <a:endParaRPr lang="en-US" altLang="ja-JP" sz="900" dirty="0"/>
          </a:p>
          <a:p>
            <a:r>
              <a:rPr lang="ja-JP" altLang="en-US" sz="900" dirty="0" smtClean="0"/>
              <a:t>　ぜひ</a:t>
            </a:r>
            <a:r>
              <a:rPr lang="ja-JP" altLang="en-US" sz="900" dirty="0"/>
              <a:t>、いざという時に、迅速で適切に避難できるよう、これら</a:t>
            </a:r>
            <a:r>
              <a:rPr lang="ja-JP" altLang="en-US" sz="900" dirty="0" smtClean="0"/>
              <a:t>の地域の体制づくりやマイタイムラインの作成等を進めていただき、災害時の「</a:t>
            </a:r>
            <a:r>
              <a:rPr lang="ja-JP" altLang="en-US" sz="900" dirty="0"/>
              <a:t>逃げ遅れゼロ」を目指して取り組んでいただければと思います。</a:t>
            </a:r>
            <a:endParaRPr lang="en-US" altLang="ja-JP" sz="900" dirty="0"/>
          </a:p>
          <a:p>
            <a:endParaRPr lang="en-US" altLang="ja-JP" sz="900" dirty="0" smtClean="0"/>
          </a:p>
        </p:txBody>
      </p:sp>
      <p:sp>
        <p:nvSpPr>
          <p:cNvPr id="4" name="スライド番号プレースホルダー 3"/>
          <p:cNvSpPr>
            <a:spLocks noGrp="1"/>
          </p:cNvSpPr>
          <p:nvPr>
            <p:ph type="sldNum" sz="quarter" idx="10"/>
          </p:nvPr>
        </p:nvSpPr>
        <p:spPr/>
        <p:txBody>
          <a:bodyPr/>
          <a:lstStyle/>
          <a:p>
            <a:fld id="{0F81DAEA-0FF3-41D0-A7EF-E47C942FDA72}" type="slidenum">
              <a:rPr kumimoji="1" lang="ja-JP" altLang="en-US" smtClean="0"/>
              <a:t>31</a:t>
            </a:fld>
            <a:endParaRPr kumimoji="1" lang="ja-JP" altLang="en-US"/>
          </a:p>
        </p:txBody>
      </p:sp>
    </p:spTree>
    <p:extLst>
      <p:ext uri="{BB962C8B-B14F-4D97-AF65-F5344CB8AC3E}">
        <p14:creationId xmlns:p14="http://schemas.microsoft.com/office/powerpoint/2010/main" val="2937791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900" dirty="0"/>
              <a:t>　平成３０年７月豪雨の経験を踏まえて、避難のポイントをまとめると、避難行動をとるきっかけとしては、身近に人の呼びかけが非常に有効であるということ。</a:t>
            </a:r>
            <a:endParaRPr lang="en-US" altLang="ja-JP" sz="900" dirty="0"/>
          </a:p>
          <a:p>
            <a:endParaRPr lang="en-US" altLang="ja-JP" sz="900" dirty="0"/>
          </a:p>
          <a:p>
            <a:r>
              <a:rPr lang="ja-JP" altLang="en-US" sz="900" dirty="0"/>
              <a:t>　また</a:t>
            </a:r>
            <a:r>
              <a:rPr lang="ja-JP" altLang="en-US" sz="900" dirty="0" smtClean="0"/>
              <a:t>、近年の豪雨は、局所的に１時間で</a:t>
            </a:r>
            <a:r>
              <a:rPr lang="en-US" altLang="ja-JP" sz="900" dirty="0" smtClean="0"/>
              <a:t>100mm</a:t>
            </a:r>
            <a:r>
              <a:rPr lang="ja-JP" altLang="en-US" sz="900" dirty="0" smtClean="0"/>
              <a:t>を超える雨が降るケースも増えてきています。７月豪雨では、避難せずに自宅で被害に遭われた方や避難途中に被害に遭われた方も多くいらっしゃいました。</a:t>
            </a:r>
            <a:endParaRPr lang="en-US" altLang="ja-JP" sz="900" dirty="0" smtClean="0"/>
          </a:p>
          <a:p>
            <a:r>
              <a:rPr lang="ja-JP" altLang="en-US" sz="900" dirty="0" smtClean="0"/>
              <a:t>　避難</a:t>
            </a:r>
            <a:r>
              <a:rPr lang="ja-JP" altLang="en-US" sz="900" dirty="0"/>
              <a:t>のタイミングは、皆さんが</a:t>
            </a:r>
            <a:r>
              <a:rPr lang="ja-JP" altLang="en-US" sz="900" dirty="0" smtClean="0"/>
              <a:t>考えるタイミング</a:t>
            </a:r>
            <a:r>
              <a:rPr lang="ja-JP" altLang="en-US" sz="900" dirty="0"/>
              <a:t>よりも、もっと早く避難する必要があるということになります。</a:t>
            </a:r>
            <a:endParaRPr lang="en-US" altLang="ja-JP" sz="900" dirty="0"/>
          </a:p>
          <a:p>
            <a:endParaRPr lang="en-US" altLang="ja-JP" sz="900" dirty="0"/>
          </a:p>
          <a:p>
            <a:r>
              <a:rPr lang="ja-JP" altLang="en-US" sz="900" dirty="0"/>
              <a:t>　したがって、早いタイミングで、地域で呼びかけあって避難することが逃げ遅れを防ぐために重要となりますので、皆さんで、この地域にあった避難体制づくりを、是非、進めていただきたいと思います。</a:t>
            </a:r>
            <a:endParaRPr lang="en-US" altLang="ja-JP" sz="900" dirty="0"/>
          </a:p>
          <a:p>
            <a:endParaRPr kumimoji="1" lang="en-US" altLang="ja-JP" dirty="0"/>
          </a:p>
          <a:p>
            <a:r>
              <a:rPr lang="ja-JP" altLang="en-US" dirty="0" smtClean="0"/>
              <a:t>　</a:t>
            </a:r>
            <a:endParaRPr kumimoji="1" lang="ja-JP" altLang="en-US" dirty="0"/>
          </a:p>
        </p:txBody>
      </p:sp>
      <p:sp>
        <p:nvSpPr>
          <p:cNvPr id="4" name="スライド番号プレースホルダー 3"/>
          <p:cNvSpPr>
            <a:spLocks noGrp="1"/>
          </p:cNvSpPr>
          <p:nvPr>
            <p:ph type="sldNum" sz="quarter" idx="10"/>
          </p:nvPr>
        </p:nvSpPr>
        <p:spPr/>
        <p:txBody>
          <a:bodyPr/>
          <a:lstStyle/>
          <a:p>
            <a:fld id="{0F81DAEA-0FF3-41D0-A7EF-E47C942FDA72}" type="slidenum">
              <a:rPr kumimoji="1" lang="ja-JP" altLang="en-US" smtClean="0"/>
              <a:t>4</a:t>
            </a:fld>
            <a:endParaRPr kumimoji="1" lang="ja-JP" altLang="en-US"/>
          </a:p>
        </p:txBody>
      </p:sp>
    </p:spTree>
    <p:extLst>
      <p:ext uri="{BB962C8B-B14F-4D97-AF65-F5344CB8AC3E}">
        <p14:creationId xmlns:p14="http://schemas.microsoft.com/office/powerpoint/2010/main" val="3831995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900" dirty="0"/>
              <a:t>　避難体制づくりの流れとしては、まず、本日の説明会で、この地域の災害リスクをしっかりと確認していただき、自分や知人は逃げる必要がある場所に住んでいるのかなどを把握していただき、逃げる必要がある場合は、どのタイミングで、どこへ逃げるのか、家の中の安全な場所、例えば２階に避難すれば大丈夫なのか、立ち退き避難が必要な場合、どこに避難するのかを考えていただきたいと思います。</a:t>
            </a:r>
            <a:endParaRPr lang="en-US" altLang="ja-JP" sz="900" dirty="0"/>
          </a:p>
          <a:p>
            <a:endParaRPr lang="en-US" altLang="ja-JP" sz="900" dirty="0"/>
          </a:p>
          <a:p>
            <a:r>
              <a:rPr lang="ja-JP" altLang="en-US" sz="900" dirty="0"/>
              <a:t>　その上で、災害リスクが高い地域の方で呼びかけ避難を行うグループを作り、避難情報を「逃げろ」というメッセージに代えてグループに発信するリーダーの方を決めるなど、体制を作ったうえで、呼びかけ避難訓練を継続的に実施しながら、よりよい体制づくりにつなげていって欲しいと思っています。</a:t>
            </a:r>
            <a:endParaRPr lang="en-US" altLang="ja-JP" sz="900" dirty="0"/>
          </a:p>
          <a:p>
            <a:endParaRPr lang="en-US" altLang="ja-JP" dirty="0"/>
          </a:p>
          <a:p>
            <a:r>
              <a:rPr kumimoji="1" lang="ja-JP" altLang="en-US" dirty="0" smtClean="0"/>
              <a:t>　</a:t>
            </a:r>
            <a:endParaRPr kumimoji="1" lang="ja-JP" altLang="en-US" dirty="0"/>
          </a:p>
        </p:txBody>
      </p:sp>
      <p:sp>
        <p:nvSpPr>
          <p:cNvPr id="4" name="スライド番号プレースホルダー 3"/>
          <p:cNvSpPr>
            <a:spLocks noGrp="1"/>
          </p:cNvSpPr>
          <p:nvPr>
            <p:ph type="sldNum" sz="quarter" idx="10"/>
          </p:nvPr>
        </p:nvSpPr>
        <p:spPr/>
        <p:txBody>
          <a:bodyPr/>
          <a:lstStyle/>
          <a:p>
            <a:fld id="{0F81DAEA-0FF3-41D0-A7EF-E47C942FDA72}" type="slidenum">
              <a:rPr kumimoji="1" lang="ja-JP" altLang="en-US" smtClean="0"/>
              <a:t>5</a:t>
            </a:fld>
            <a:endParaRPr kumimoji="1" lang="ja-JP" altLang="en-US"/>
          </a:p>
        </p:txBody>
      </p:sp>
    </p:spTree>
    <p:extLst>
      <p:ext uri="{BB962C8B-B14F-4D97-AF65-F5344CB8AC3E}">
        <p14:creationId xmlns:p14="http://schemas.microsoft.com/office/powerpoint/2010/main" val="754723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900" dirty="0"/>
              <a:t>　それでは、地域や自宅の災害リスクを確認していきたいと思いますが、その前に、まず、県や市町が作成し公表している「ハザードマップ」について、その有効性等を説明します。</a:t>
            </a:r>
            <a:endParaRPr lang="en-US" altLang="ja-JP" sz="900" dirty="0"/>
          </a:p>
          <a:p>
            <a:endParaRPr lang="en-US" altLang="ja-JP" sz="900" dirty="0"/>
          </a:p>
          <a:p>
            <a:r>
              <a:rPr lang="ja-JP" altLang="en-US" sz="900" dirty="0"/>
              <a:t>　まず、土砂災害のハザードマップですが、このスライドは、２００９年７月２１日、防府市の真尾地区で発生した土砂災害の状況です。この災害では、特別養護老人ホームが被災し多くの方が亡くなってしまいました。</a:t>
            </a:r>
            <a:endParaRPr lang="en-US" altLang="ja-JP" sz="900" dirty="0"/>
          </a:p>
          <a:p>
            <a:endParaRPr lang="en-US" altLang="ja-JP" sz="900" dirty="0"/>
          </a:p>
          <a:p>
            <a:r>
              <a:rPr lang="ja-JP" altLang="en-US" sz="900" dirty="0"/>
              <a:t>　写真の中で黄色で囲った部分が土砂災害警戒区域いわゆるイエローゾーンとなっています。当時はまだ、特別警戒区域いわゆるレッドゾーンの指定がされる前でしたので、イエローゾーンのみとなっていますが、被災した特別養護老人ホームはこのイエローゾーンの中に建っていたことが分かります。</a:t>
            </a:r>
            <a:endParaRPr lang="en-US" altLang="ja-JP" sz="900" dirty="0"/>
          </a:p>
          <a:p>
            <a:endParaRPr lang="en-US" altLang="ja-JP" sz="900" dirty="0"/>
          </a:p>
          <a:p>
            <a:r>
              <a:rPr lang="ja-JP" altLang="en-US" sz="900" dirty="0"/>
              <a:t>　また、写真の向きが反対となっていますが、右下の写真で、実際に土砂が流れた様子を「土石流」と記載し矢印で示していますが、ハザードマップと比較すると、ハザードマップで示されたとおりに土砂が流れてきたことが分かります。</a:t>
            </a:r>
            <a:endParaRPr lang="en-US" altLang="ja-JP" sz="900" dirty="0"/>
          </a:p>
          <a:p>
            <a:endParaRPr lang="en-US" altLang="ja-JP" sz="900" dirty="0"/>
          </a:p>
          <a:p>
            <a:r>
              <a:rPr lang="ja-JP" altLang="en-US" sz="900" dirty="0"/>
              <a:t>　このように、ハザードマップは、地形等を解析した結果から導かれたものであり、災害リスクを確認するために、非常に有効なものとなっています。</a:t>
            </a:r>
            <a:endParaRPr lang="en-US" altLang="ja-JP" sz="900" dirty="0"/>
          </a:p>
        </p:txBody>
      </p:sp>
      <p:sp>
        <p:nvSpPr>
          <p:cNvPr id="4" name="スライド番号プレースホルダー 3"/>
          <p:cNvSpPr>
            <a:spLocks noGrp="1"/>
          </p:cNvSpPr>
          <p:nvPr>
            <p:ph type="sldNum" sz="quarter" idx="10"/>
          </p:nvPr>
        </p:nvSpPr>
        <p:spPr/>
        <p:txBody>
          <a:bodyPr/>
          <a:lstStyle/>
          <a:p>
            <a:fld id="{0F81DAEA-0FF3-41D0-A7EF-E47C942FDA72}" type="slidenum">
              <a:rPr kumimoji="1" lang="ja-JP" altLang="en-US" smtClean="0"/>
              <a:t>6</a:t>
            </a:fld>
            <a:endParaRPr kumimoji="1" lang="ja-JP" altLang="en-US"/>
          </a:p>
        </p:txBody>
      </p:sp>
    </p:spTree>
    <p:extLst>
      <p:ext uri="{BB962C8B-B14F-4D97-AF65-F5344CB8AC3E}">
        <p14:creationId xmlns:p14="http://schemas.microsoft.com/office/powerpoint/2010/main" val="1903276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900" dirty="0"/>
              <a:t>　次は、平成３０年７月豪雨の際、県内でお亡くなりになられた３名の方の状況です。</a:t>
            </a:r>
            <a:endParaRPr lang="en-US" altLang="ja-JP" sz="900" dirty="0"/>
          </a:p>
          <a:p>
            <a:endParaRPr lang="en-US" altLang="ja-JP" sz="900" dirty="0"/>
          </a:p>
          <a:p>
            <a:r>
              <a:rPr lang="ja-JP" altLang="en-US" sz="900" dirty="0"/>
              <a:t>　バツ印がお亡くなりになられた場所を示しており、左上の岩国市周東町上須通と獺越は土砂災害特別警戒区域内で、左下の周南市樋口は土砂災害警戒区域内で、土砂により家ごと流され命を奪われてしまいました。</a:t>
            </a:r>
            <a:endParaRPr lang="en-US" altLang="ja-JP" sz="900" dirty="0"/>
          </a:p>
          <a:p>
            <a:endParaRPr kumimoji="1" lang="ja-JP" altLang="en-US" dirty="0"/>
          </a:p>
        </p:txBody>
      </p:sp>
      <p:sp>
        <p:nvSpPr>
          <p:cNvPr id="4" name="スライド番号プレースホルダー 3"/>
          <p:cNvSpPr>
            <a:spLocks noGrp="1"/>
          </p:cNvSpPr>
          <p:nvPr>
            <p:ph type="sldNum" sz="quarter" idx="10"/>
          </p:nvPr>
        </p:nvSpPr>
        <p:spPr/>
        <p:txBody>
          <a:bodyPr/>
          <a:lstStyle/>
          <a:p>
            <a:fld id="{0F81DAEA-0FF3-41D0-A7EF-E47C942FDA72}" type="slidenum">
              <a:rPr kumimoji="1" lang="ja-JP" altLang="en-US" smtClean="0"/>
              <a:t>7</a:t>
            </a:fld>
            <a:endParaRPr kumimoji="1" lang="ja-JP" altLang="en-US"/>
          </a:p>
        </p:txBody>
      </p:sp>
    </p:spTree>
    <p:extLst>
      <p:ext uri="{BB962C8B-B14F-4D97-AF65-F5344CB8AC3E}">
        <p14:creationId xmlns:p14="http://schemas.microsoft.com/office/powerpoint/2010/main" val="768733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900" dirty="0"/>
              <a:t>　次は、洪水のハザードマップです。</a:t>
            </a:r>
            <a:endParaRPr lang="en-US" altLang="ja-JP" sz="900" dirty="0"/>
          </a:p>
          <a:p>
            <a:r>
              <a:rPr lang="ja-JP" altLang="en-US" sz="900" dirty="0"/>
              <a:t>　このスライドは、平成３０年７月豪雨の際、多くの死者が発生した岡山県倉敷市真備町のハザードマップと浸水結果です。真備町では、２階に避難した方でもお亡くなりになった方がいらっしゃいました。</a:t>
            </a:r>
            <a:endParaRPr lang="en-US" altLang="ja-JP" sz="900" dirty="0"/>
          </a:p>
          <a:p>
            <a:endParaRPr lang="en-US" altLang="ja-JP" sz="900" dirty="0"/>
          </a:p>
          <a:p>
            <a:r>
              <a:rPr lang="ja-JP" altLang="en-US" sz="900" dirty="0"/>
              <a:t>　左上がハザードマップで、青く塗られたところが浸水想定エリアとなっており、５ｍ以上の浸水想定となっているところもありました。</a:t>
            </a:r>
            <a:endParaRPr lang="en-US" altLang="ja-JP" sz="900" dirty="0"/>
          </a:p>
          <a:p>
            <a:r>
              <a:rPr lang="ja-JP" altLang="en-US" sz="900" dirty="0"/>
              <a:t>　これに対し、左下が浸水結果を図示したものですが、浸水範囲や浸水の深さも、ほぼ、ハザードマップの想定と一致した結果となっています。</a:t>
            </a:r>
            <a:endParaRPr lang="en-US" altLang="ja-JP" sz="900" dirty="0"/>
          </a:p>
          <a:p>
            <a:endParaRPr lang="en-US" altLang="ja-JP" sz="900" dirty="0"/>
          </a:p>
          <a:p>
            <a:r>
              <a:rPr lang="ja-JP" altLang="en-US" sz="900" dirty="0"/>
              <a:t>　２階に避難した方も、自宅の浸水想定の深さまで理解しておられれば、早めの避難で助かったかもしれません。</a:t>
            </a:r>
            <a:endParaRPr lang="en-US" altLang="ja-JP" sz="900" dirty="0"/>
          </a:p>
          <a:p>
            <a:endParaRPr lang="en-US" altLang="ja-JP" sz="900" dirty="0"/>
          </a:p>
          <a:p>
            <a:r>
              <a:rPr lang="ja-JP" altLang="en-US" sz="900" dirty="0"/>
              <a:t>　このように、実際に発生した災害と比べても、土砂災害の範囲や浸水区域、浸水深は、ハザードマップの想定とほぼ一致しており、ハザードマップをしっかり活用して、地域の災害リスクを把握しておくことが非常に有効となります。</a:t>
            </a:r>
          </a:p>
        </p:txBody>
      </p:sp>
      <p:sp>
        <p:nvSpPr>
          <p:cNvPr id="4" name="スライド番号プレースホルダー 3"/>
          <p:cNvSpPr>
            <a:spLocks noGrp="1"/>
          </p:cNvSpPr>
          <p:nvPr>
            <p:ph type="sldNum" sz="quarter" idx="10"/>
          </p:nvPr>
        </p:nvSpPr>
        <p:spPr/>
        <p:txBody>
          <a:bodyPr/>
          <a:lstStyle/>
          <a:p>
            <a:fld id="{0F81DAEA-0FF3-41D0-A7EF-E47C942FDA72}" type="slidenum">
              <a:rPr kumimoji="1" lang="ja-JP" altLang="en-US" smtClean="0"/>
              <a:t>8</a:t>
            </a:fld>
            <a:endParaRPr kumimoji="1" lang="ja-JP" altLang="en-US"/>
          </a:p>
        </p:txBody>
      </p:sp>
    </p:spTree>
    <p:extLst>
      <p:ext uri="{BB962C8B-B14F-4D97-AF65-F5344CB8AC3E}">
        <p14:creationId xmlns:p14="http://schemas.microsoft.com/office/powerpoint/2010/main" val="3891598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900" dirty="0"/>
              <a:t>　それでは、この〇〇地域（自宅）の災害リスクをハザードマップで確かめてみましょう。</a:t>
            </a:r>
            <a:endParaRPr lang="en-US" altLang="ja-JP" sz="900" dirty="0"/>
          </a:p>
          <a:p>
            <a:endParaRPr lang="en-US" altLang="ja-JP" sz="900" dirty="0"/>
          </a:p>
          <a:p>
            <a:r>
              <a:rPr lang="ja-JP" altLang="en-US" sz="900" dirty="0"/>
              <a:t>　ハザードマップは〇〇市町から配布されておりますがお持ちでしょうか？今は、市町や県などのホームページでも確認できますので、インターネットが活用できる方は、是非、自宅や通勤・通学経路や実家などの災害リスクを確認してみてください。</a:t>
            </a:r>
            <a:endParaRPr lang="en-US" altLang="ja-JP" sz="900" dirty="0"/>
          </a:p>
          <a:p>
            <a:endParaRPr lang="en-US" altLang="ja-JP" sz="900" dirty="0"/>
          </a:p>
          <a:p>
            <a:r>
              <a:rPr lang="ja-JP" altLang="en-US" sz="900" dirty="0"/>
              <a:t>　スライドは、〇〇地域のハザードマップです。</a:t>
            </a:r>
            <a:endParaRPr lang="en-US" altLang="ja-JP" sz="900" dirty="0"/>
          </a:p>
          <a:p>
            <a:r>
              <a:rPr lang="ja-JP" altLang="en-US" sz="900" dirty="0"/>
              <a:t>　自宅や通勤・通学経路などは、災害リスクが高い場所にあるのかどうか確認できますか。</a:t>
            </a:r>
            <a:endParaRPr lang="en-US" altLang="ja-JP" sz="900" dirty="0"/>
          </a:p>
          <a:p>
            <a:endParaRPr lang="en-US" altLang="ja-JP" sz="900" dirty="0"/>
          </a:p>
          <a:p>
            <a:endParaRPr lang="en-US" altLang="ja-JP" sz="900" dirty="0"/>
          </a:p>
          <a:p>
            <a:r>
              <a:rPr lang="en-US" altLang="ja-JP" sz="900" dirty="0"/>
              <a:t>〔</a:t>
            </a:r>
            <a:r>
              <a:rPr lang="ja-JP" altLang="en-US" sz="900" dirty="0"/>
              <a:t>ネット接続した環境での説明であれば、参加者の自宅等を可能な限り確認してもらいましょう！！</a:t>
            </a:r>
            <a:r>
              <a:rPr lang="en-US" altLang="ja-JP" sz="900" dirty="0"/>
              <a:t>〕</a:t>
            </a:r>
          </a:p>
          <a:p>
            <a:r>
              <a:rPr lang="ja-JP" altLang="en-US" dirty="0"/>
              <a:t>　</a:t>
            </a:r>
            <a:endParaRPr lang="en-US" altLang="ja-JP" dirty="0"/>
          </a:p>
          <a:p>
            <a:r>
              <a:rPr kumimoji="1" lang="ja-JP" altLang="en-US" dirty="0" smtClean="0"/>
              <a:t>　</a:t>
            </a:r>
            <a:endParaRPr kumimoji="1" lang="ja-JP" altLang="en-US" dirty="0"/>
          </a:p>
        </p:txBody>
      </p:sp>
      <p:sp>
        <p:nvSpPr>
          <p:cNvPr id="4" name="スライド番号プレースホルダー 3"/>
          <p:cNvSpPr>
            <a:spLocks noGrp="1"/>
          </p:cNvSpPr>
          <p:nvPr>
            <p:ph type="sldNum" sz="quarter" idx="10"/>
          </p:nvPr>
        </p:nvSpPr>
        <p:spPr/>
        <p:txBody>
          <a:bodyPr/>
          <a:lstStyle/>
          <a:p>
            <a:fld id="{0F81DAEA-0FF3-41D0-A7EF-E47C942FDA72}" type="slidenum">
              <a:rPr kumimoji="1" lang="ja-JP" altLang="en-US" smtClean="0"/>
              <a:t>9</a:t>
            </a:fld>
            <a:endParaRPr kumimoji="1" lang="ja-JP" altLang="en-US"/>
          </a:p>
        </p:txBody>
      </p:sp>
    </p:spTree>
    <p:extLst>
      <p:ext uri="{BB962C8B-B14F-4D97-AF65-F5344CB8AC3E}">
        <p14:creationId xmlns:p14="http://schemas.microsoft.com/office/powerpoint/2010/main" val="2074931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FC0C6B02-0EA9-4A18-B86B-1936B3E2D0D9}" type="datetimeFigureOut">
              <a:rPr kumimoji="1" lang="ja-JP" altLang="en-US" smtClean="0"/>
              <a:t>2021/12/20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9B73CD4-5E71-4A86-9B77-BBFC62DFE733}" type="slidenum">
              <a:rPr kumimoji="1" lang="ja-JP" altLang="en-US" smtClean="0"/>
              <a:t>‹#›</a:t>
            </a:fld>
            <a:endParaRPr kumimoji="1" lang="ja-JP" altLang="en-US"/>
          </a:p>
        </p:txBody>
      </p:sp>
    </p:spTree>
    <p:extLst>
      <p:ext uri="{BB962C8B-B14F-4D97-AF65-F5344CB8AC3E}">
        <p14:creationId xmlns:p14="http://schemas.microsoft.com/office/powerpoint/2010/main" val="4258490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C0C6B02-0EA9-4A18-B86B-1936B3E2D0D9}" type="datetimeFigureOut">
              <a:rPr kumimoji="1" lang="ja-JP" altLang="en-US" smtClean="0"/>
              <a:t>2021/12/20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9B73CD4-5E71-4A86-9B77-BBFC62DFE733}" type="slidenum">
              <a:rPr kumimoji="1" lang="ja-JP" altLang="en-US" smtClean="0"/>
              <a:t>‹#›</a:t>
            </a:fld>
            <a:endParaRPr kumimoji="1" lang="ja-JP" altLang="en-US"/>
          </a:p>
        </p:txBody>
      </p:sp>
    </p:spTree>
    <p:extLst>
      <p:ext uri="{BB962C8B-B14F-4D97-AF65-F5344CB8AC3E}">
        <p14:creationId xmlns:p14="http://schemas.microsoft.com/office/powerpoint/2010/main" val="2913553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C0C6B02-0EA9-4A18-B86B-1936B3E2D0D9}" type="datetimeFigureOut">
              <a:rPr kumimoji="1" lang="ja-JP" altLang="en-US" smtClean="0"/>
              <a:t>2021/12/20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9B73CD4-5E71-4A86-9B77-BBFC62DFE733}" type="slidenum">
              <a:rPr kumimoji="1" lang="ja-JP" altLang="en-US" smtClean="0"/>
              <a:t>‹#›</a:t>
            </a:fld>
            <a:endParaRPr kumimoji="1" lang="ja-JP" altLang="en-US"/>
          </a:p>
        </p:txBody>
      </p:sp>
    </p:spTree>
    <p:extLst>
      <p:ext uri="{BB962C8B-B14F-4D97-AF65-F5344CB8AC3E}">
        <p14:creationId xmlns:p14="http://schemas.microsoft.com/office/powerpoint/2010/main" val="15546572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06FB0F5C-3ABC-4502-AA2C-D17EE8B9608D}" type="datetimeFigureOut">
              <a:rPr lang="ja-JP" altLang="en-US" smtClean="0">
                <a:solidFill>
                  <a:prstClr val="black">
                    <a:tint val="75000"/>
                  </a:prstClr>
                </a:solidFill>
              </a:rPr>
              <a:pPr/>
              <a:t>2021/12/20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7997395-671C-4048-847F-914D1A364A3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162976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6FB0F5C-3ABC-4502-AA2C-D17EE8B9608D}" type="datetimeFigureOut">
              <a:rPr lang="ja-JP" altLang="en-US" smtClean="0">
                <a:solidFill>
                  <a:prstClr val="black">
                    <a:tint val="75000"/>
                  </a:prstClr>
                </a:solidFill>
              </a:rPr>
              <a:pPr/>
              <a:t>2021/12/20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7997395-671C-4048-847F-914D1A364A3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61465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06FB0F5C-3ABC-4502-AA2C-D17EE8B9608D}" type="datetimeFigureOut">
              <a:rPr lang="ja-JP" altLang="en-US" smtClean="0">
                <a:solidFill>
                  <a:prstClr val="black">
                    <a:tint val="75000"/>
                  </a:prstClr>
                </a:solidFill>
              </a:rPr>
              <a:pPr/>
              <a:t>2021/12/20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7997395-671C-4048-847F-914D1A364A3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29979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06FB0F5C-3ABC-4502-AA2C-D17EE8B9608D}" type="datetimeFigureOut">
              <a:rPr lang="ja-JP" altLang="en-US" smtClean="0">
                <a:solidFill>
                  <a:prstClr val="black">
                    <a:tint val="75000"/>
                  </a:prstClr>
                </a:solidFill>
              </a:rPr>
              <a:pPr/>
              <a:t>2021/12/20</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67997395-671C-4048-847F-914D1A364A3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615343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06FB0F5C-3ABC-4502-AA2C-D17EE8B9608D}" type="datetimeFigureOut">
              <a:rPr lang="ja-JP" altLang="en-US" smtClean="0">
                <a:solidFill>
                  <a:prstClr val="black">
                    <a:tint val="75000"/>
                  </a:prstClr>
                </a:solidFill>
              </a:rPr>
              <a:pPr/>
              <a:t>2021/12/20</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67997395-671C-4048-847F-914D1A364A3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744535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06FB0F5C-3ABC-4502-AA2C-D17EE8B9608D}" type="datetimeFigureOut">
              <a:rPr lang="ja-JP" altLang="en-US" smtClean="0">
                <a:solidFill>
                  <a:prstClr val="black">
                    <a:tint val="75000"/>
                  </a:prstClr>
                </a:solidFill>
              </a:rPr>
              <a:pPr/>
              <a:t>2021/12/20</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67997395-671C-4048-847F-914D1A364A3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22930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6FB0F5C-3ABC-4502-AA2C-D17EE8B9608D}" type="datetimeFigureOut">
              <a:rPr lang="ja-JP" altLang="en-US" smtClean="0">
                <a:solidFill>
                  <a:prstClr val="black">
                    <a:tint val="75000"/>
                  </a:prstClr>
                </a:solidFill>
              </a:rPr>
              <a:pPr/>
              <a:t>2021/12/20</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67997395-671C-4048-847F-914D1A364A3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243368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6FB0F5C-3ABC-4502-AA2C-D17EE8B9608D}" type="datetimeFigureOut">
              <a:rPr lang="ja-JP" altLang="en-US" smtClean="0">
                <a:solidFill>
                  <a:prstClr val="black">
                    <a:tint val="75000"/>
                  </a:prstClr>
                </a:solidFill>
              </a:rPr>
              <a:pPr/>
              <a:t>2021/12/20</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67997395-671C-4048-847F-914D1A364A3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17829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C0C6B02-0EA9-4A18-B86B-1936B3E2D0D9}" type="datetimeFigureOut">
              <a:rPr kumimoji="1" lang="ja-JP" altLang="en-US" smtClean="0"/>
              <a:t>2021/12/20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9B73CD4-5E71-4A86-9B77-BBFC62DFE733}" type="slidenum">
              <a:rPr kumimoji="1" lang="ja-JP" altLang="en-US" smtClean="0"/>
              <a:t>‹#›</a:t>
            </a:fld>
            <a:endParaRPr kumimoji="1" lang="ja-JP" altLang="en-US"/>
          </a:p>
        </p:txBody>
      </p:sp>
    </p:spTree>
    <p:extLst>
      <p:ext uri="{BB962C8B-B14F-4D97-AF65-F5344CB8AC3E}">
        <p14:creationId xmlns:p14="http://schemas.microsoft.com/office/powerpoint/2010/main" val="11676862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6FB0F5C-3ABC-4502-AA2C-D17EE8B9608D}" type="datetimeFigureOut">
              <a:rPr lang="ja-JP" altLang="en-US" smtClean="0">
                <a:solidFill>
                  <a:prstClr val="black">
                    <a:tint val="75000"/>
                  </a:prstClr>
                </a:solidFill>
              </a:rPr>
              <a:pPr/>
              <a:t>2021/12/20</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67997395-671C-4048-847F-914D1A364A3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177333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6FB0F5C-3ABC-4502-AA2C-D17EE8B9608D}" type="datetimeFigureOut">
              <a:rPr lang="ja-JP" altLang="en-US" smtClean="0">
                <a:solidFill>
                  <a:prstClr val="black">
                    <a:tint val="75000"/>
                  </a:prstClr>
                </a:solidFill>
              </a:rPr>
              <a:pPr/>
              <a:t>2021/12/20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7997395-671C-4048-847F-914D1A364A3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196242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6FB0F5C-3ABC-4502-AA2C-D17EE8B9608D}" type="datetimeFigureOut">
              <a:rPr lang="ja-JP" altLang="en-US" smtClean="0">
                <a:solidFill>
                  <a:prstClr val="black">
                    <a:tint val="75000"/>
                  </a:prstClr>
                </a:solidFill>
              </a:rPr>
              <a:pPr/>
              <a:t>2021/12/20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7997395-671C-4048-847F-914D1A364A3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289806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37ADD056-ABA6-46E9-97AF-A0BA75C6A8DA}" type="datetimeFigureOut">
              <a:rPr lang="ja-JP" altLang="en-US" smtClean="0">
                <a:solidFill>
                  <a:prstClr val="black">
                    <a:tint val="75000"/>
                  </a:prstClr>
                </a:solidFill>
              </a:rPr>
              <a:pPr/>
              <a:t>2021/12/20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E8CCC3F-F2A3-4D40-B85B-A70F9E354E2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972179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7ADD056-ABA6-46E9-97AF-A0BA75C6A8DA}" type="datetimeFigureOut">
              <a:rPr lang="ja-JP" altLang="en-US" smtClean="0">
                <a:solidFill>
                  <a:prstClr val="black">
                    <a:tint val="75000"/>
                  </a:prstClr>
                </a:solidFill>
              </a:rPr>
              <a:pPr/>
              <a:t>2021/12/20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E8CCC3F-F2A3-4D40-B85B-A70F9E354E2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924678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37ADD056-ABA6-46E9-97AF-A0BA75C6A8DA}" type="datetimeFigureOut">
              <a:rPr lang="ja-JP" altLang="en-US" smtClean="0">
                <a:solidFill>
                  <a:prstClr val="black">
                    <a:tint val="75000"/>
                  </a:prstClr>
                </a:solidFill>
              </a:rPr>
              <a:pPr/>
              <a:t>2021/12/20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E8CCC3F-F2A3-4D40-B85B-A70F9E354E2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666621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37ADD056-ABA6-46E9-97AF-A0BA75C6A8DA}" type="datetimeFigureOut">
              <a:rPr lang="ja-JP" altLang="en-US" smtClean="0">
                <a:solidFill>
                  <a:prstClr val="black">
                    <a:tint val="75000"/>
                  </a:prstClr>
                </a:solidFill>
              </a:rPr>
              <a:pPr/>
              <a:t>2021/12/20</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E8CCC3F-F2A3-4D40-B85B-A70F9E354E2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060695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37ADD056-ABA6-46E9-97AF-A0BA75C6A8DA}" type="datetimeFigureOut">
              <a:rPr lang="ja-JP" altLang="en-US" smtClean="0">
                <a:solidFill>
                  <a:prstClr val="black">
                    <a:tint val="75000"/>
                  </a:prstClr>
                </a:solidFill>
              </a:rPr>
              <a:pPr/>
              <a:t>2021/12/20</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1E8CCC3F-F2A3-4D40-B85B-A70F9E354E2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749594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37ADD056-ABA6-46E9-97AF-A0BA75C6A8DA}" type="datetimeFigureOut">
              <a:rPr lang="ja-JP" altLang="en-US" smtClean="0">
                <a:solidFill>
                  <a:prstClr val="black">
                    <a:tint val="75000"/>
                  </a:prstClr>
                </a:solidFill>
              </a:rPr>
              <a:pPr/>
              <a:t>2021/12/20</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1E8CCC3F-F2A3-4D40-B85B-A70F9E354E2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798036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7ADD056-ABA6-46E9-97AF-A0BA75C6A8DA}" type="datetimeFigureOut">
              <a:rPr lang="ja-JP" altLang="en-US" smtClean="0">
                <a:solidFill>
                  <a:prstClr val="black">
                    <a:tint val="75000"/>
                  </a:prstClr>
                </a:solidFill>
              </a:rPr>
              <a:pPr/>
              <a:t>2021/12/20</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1E8CCC3F-F2A3-4D40-B85B-A70F9E354E2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60612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FC0C6B02-0EA9-4A18-B86B-1936B3E2D0D9}" type="datetimeFigureOut">
              <a:rPr kumimoji="1" lang="ja-JP" altLang="en-US" smtClean="0"/>
              <a:t>2021/12/20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9B73CD4-5E71-4A86-9B77-BBFC62DFE733}" type="slidenum">
              <a:rPr kumimoji="1" lang="ja-JP" altLang="en-US" smtClean="0"/>
              <a:t>‹#›</a:t>
            </a:fld>
            <a:endParaRPr kumimoji="1" lang="ja-JP" altLang="en-US"/>
          </a:p>
        </p:txBody>
      </p:sp>
    </p:spTree>
    <p:extLst>
      <p:ext uri="{BB962C8B-B14F-4D97-AF65-F5344CB8AC3E}">
        <p14:creationId xmlns:p14="http://schemas.microsoft.com/office/powerpoint/2010/main" val="37297297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7ADD056-ABA6-46E9-97AF-A0BA75C6A8DA}" type="datetimeFigureOut">
              <a:rPr lang="ja-JP" altLang="en-US" smtClean="0">
                <a:solidFill>
                  <a:prstClr val="black">
                    <a:tint val="75000"/>
                  </a:prstClr>
                </a:solidFill>
              </a:rPr>
              <a:pPr/>
              <a:t>2021/12/20</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E8CCC3F-F2A3-4D40-B85B-A70F9E354E2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344627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7ADD056-ABA6-46E9-97AF-A0BA75C6A8DA}" type="datetimeFigureOut">
              <a:rPr lang="ja-JP" altLang="en-US" smtClean="0">
                <a:solidFill>
                  <a:prstClr val="black">
                    <a:tint val="75000"/>
                  </a:prstClr>
                </a:solidFill>
              </a:rPr>
              <a:pPr/>
              <a:t>2021/12/20</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E8CCC3F-F2A3-4D40-B85B-A70F9E354E2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669231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7ADD056-ABA6-46E9-97AF-A0BA75C6A8DA}" type="datetimeFigureOut">
              <a:rPr lang="ja-JP" altLang="en-US" smtClean="0">
                <a:solidFill>
                  <a:prstClr val="black">
                    <a:tint val="75000"/>
                  </a:prstClr>
                </a:solidFill>
              </a:rPr>
              <a:pPr/>
              <a:t>2021/12/20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E8CCC3F-F2A3-4D40-B85B-A70F9E354E2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858961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7ADD056-ABA6-46E9-97AF-A0BA75C6A8DA}" type="datetimeFigureOut">
              <a:rPr lang="ja-JP" altLang="en-US" smtClean="0">
                <a:solidFill>
                  <a:prstClr val="black">
                    <a:tint val="75000"/>
                  </a:prstClr>
                </a:solidFill>
              </a:rPr>
              <a:pPr/>
              <a:t>2021/12/20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E8CCC3F-F2A3-4D40-B85B-A70F9E354E2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35013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FC0C6B02-0EA9-4A18-B86B-1936B3E2D0D9}" type="datetimeFigureOut">
              <a:rPr kumimoji="1" lang="ja-JP" altLang="en-US" smtClean="0"/>
              <a:t>2021/12/20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9B73CD4-5E71-4A86-9B77-BBFC62DFE733}" type="slidenum">
              <a:rPr kumimoji="1" lang="ja-JP" altLang="en-US" smtClean="0"/>
              <a:t>‹#›</a:t>
            </a:fld>
            <a:endParaRPr kumimoji="1" lang="ja-JP" altLang="en-US"/>
          </a:p>
        </p:txBody>
      </p:sp>
    </p:spTree>
    <p:extLst>
      <p:ext uri="{BB962C8B-B14F-4D97-AF65-F5344CB8AC3E}">
        <p14:creationId xmlns:p14="http://schemas.microsoft.com/office/powerpoint/2010/main" val="1331735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FC0C6B02-0EA9-4A18-B86B-1936B3E2D0D9}" type="datetimeFigureOut">
              <a:rPr kumimoji="1" lang="ja-JP" altLang="en-US" smtClean="0"/>
              <a:t>2021/12/20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9B73CD4-5E71-4A86-9B77-BBFC62DFE733}" type="slidenum">
              <a:rPr kumimoji="1" lang="ja-JP" altLang="en-US" smtClean="0"/>
              <a:t>‹#›</a:t>
            </a:fld>
            <a:endParaRPr kumimoji="1" lang="ja-JP" altLang="en-US"/>
          </a:p>
        </p:txBody>
      </p:sp>
    </p:spTree>
    <p:extLst>
      <p:ext uri="{BB962C8B-B14F-4D97-AF65-F5344CB8AC3E}">
        <p14:creationId xmlns:p14="http://schemas.microsoft.com/office/powerpoint/2010/main" val="703149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FC0C6B02-0EA9-4A18-B86B-1936B3E2D0D9}" type="datetimeFigureOut">
              <a:rPr kumimoji="1" lang="ja-JP" altLang="en-US" smtClean="0"/>
              <a:t>2021/12/20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9B73CD4-5E71-4A86-9B77-BBFC62DFE733}" type="slidenum">
              <a:rPr kumimoji="1" lang="ja-JP" altLang="en-US" smtClean="0"/>
              <a:t>‹#›</a:t>
            </a:fld>
            <a:endParaRPr kumimoji="1" lang="ja-JP" altLang="en-US"/>
          </a:p>
        </p:txBody>
      </p:sp>
    </p:spTree>
    <p:extLst>
      <p:ext uri="{BB962C8B-B14F-4D97-AF65-F5344CB8AC3E}">
        <p14:creationId xmlns:p14="http://schemas.microsoft.com/office/powerpoint/2010/main" val="2882716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0C6B02-0EA9-4A18-B86B-1936B3E2D0D9}" type="datetimeFigureOut">
              <a:rPr kumimoji="1" lang="ja-JP" altLang="en-US" smtClean="0"/>
              <a:t>2021/12/20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9B73CD4-5E71-4A86-9B77-BBFC62DFE733}" type="slidenum">
              <a:rPr kumimoji="1" lang="ja-JP" altLang="en-US" smtClean="0"/>
              <a:t>‹#›</a:t>
            </a:fld>
            <a:endParaRPr kumimoji="1" lang="ja-JP" altLang="en-US"/>
          </a:p>
        </p:txBody>
      </p:sp>
    </p:spTree>
    <p:extLst>
      <p:ext uri="{BB962C8B-B14F-4D97-AF65-F5344CB8AC3E}">
        <p14:creationId xmlns:p14="http://schemas.microsoft.com/office/powerpoint/2010/main" val="3163548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FC0C6B02-0EA9-4A18-B86B-1936B3E2D0D9}" type="datetimeFigureOut">
              <a:rPr kumimoji="1" lang="ja-JP" altLang="en-US" smtClean="0"/>
              <a:t>2021/12/20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9B73CD4-5E71-4A86-9B77-BBFC62DFE733}" type="slidenum">
              <a:rPr kumimoji="1" lang="ja-JP" altLang="en-US" smtClean="0"/>
              <a:t>‹#›</a:t>
            </a:fld>
            <a:endParaRPr kumimoji="1" lang="ja-JP" altLang="en-US"/>
          </a:p>
        </p:txBody>
      </p:sp>
    </p:spTree>
    <p:extLst>
      <p:ext uri="{BB962C8B-B14F-4D97-AF65-F5344CB8AC3E}">
        <p14:creationId xmlns:p14="http://schemas.microsoft.com/office/powerpoint/2010/main" val="4162601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FC0C6B02-0EA9-4A18-B86B-1936B3E2D0D9}" type="datetimeFigureOut">
              <a:rPr kumimoji="1" lang="ja-JP" altLang="en-US" smtClean="0"/>
              <a:t>2021/12/20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9B73CD4-5E71-4A86-9B77-BBFC62DFE733}" type="slidenum">
              <a:rPr kumimoji="1" lang="ja-JP" altLang="en-US" smtClean="0"/>
              <a:t>‹#›</a:t>
            </a:fld>
            <a:endParaRPr kumimoji="1" lang="ja-JP" altLang="en-US"/>
          </a:p>
        </p:txBody>
      </p:sp>
    </p:spTree>
    <p:extLst>
      <p:ext uri="{BB962C8B-B14F-4D97-AF65-F5344CB8AC3E}">
        <p14:creationId xmlns:p14="http://schemas.microsoft.com/office/powerpoint/2010/main" val="375387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0C6B02-0EA9-4A18-B86B-1936B3E2D0D9}" type="datetimeFigureOut">
              <a:rPr kumimoji="1" lang="ja-JP" altLang="en-US" smtClean="0"/>
              <a:t>2021/12/20</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B73CD4-5E71-4A86-9B77-BBFC62DFE733}" type="slidenum">
              <a:rPr kumimoji="1" lang="ja-JP" altLang="en-US" smtClean="0"/>
              <a:t>‹#›</a:t>
            </a:fld>
            <a:endParaRPr kumimoji="1" lang="ja-JP" altLang="en-US"/>
          </a:p>
        </p:txBody>
      </p:sp>
    </p:spTree>
    <p:extLst>
      <p:ext uri="{BB962C8B-B14F-4D97-AF65-F5344CB8AC3E}">
        <p14:creationId xmlns:p14="http://schemas.microsoft.com/office/powerpoint/2010/main" val="25729924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FB0F5C-3ABC-4502-AA2C-D17EE8B9608D}" type="datetimeFigureOut">
              <a:rPr lang="ja-JP" altLang="en-US" smtClean="0">
                <a:solidFill>
                  <a:prstClr val="black">
                    <a:tint val="75000"/>
                  </a:prstClr>
                </a:solidFill>
              </a:rPr>
              <a:pPr/>
              <a:t>2021/12/20</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997395-671C-4048-847F-914D1A364A3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626433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ADD056-ABA6-46E9-97AF-A0BA75C6A8DA}" type="datetimeFigureOut">
              <a:rPr lang="ja-JP" altLang="en-US" smtClean="0">
                <a:solidFill>
                  <a:prstClr val="black">
                    <a:tint val="75000"/>
                  </a:prstClr>
                </a:solidFill>
              </a:rPr>
              <a:pPr/>
              <a:t>2021/12/20</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8CCC3F-F2A3-4D40-B85B-A70F9E354E2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1227841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1.gif"/><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tiff"/></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251" y="167059"/>
            <a:ext cx="8503116" cy="6493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テキスト ボックス 1"/>
          <p:cNvSpPr txBox="1"/>
          <p:nvPr/>
        </p:nvSpPr>
        <p:spPr>
          <a:xfrm>
            <a:off x="3598220" y="4795465"/>
            <a:ext cx="1907177" cy="646331"/>
          </a:xfrm>
          <a:prstGeom prst="rect">
            <a:avLst/>
          </a:prstGeom>
          <a:noFill/>
        </p:spPr>
        <p:txBody>
          <a:bodyPr wrap="square" rtlCol="0">
            <a:spAutoFit/>
          </a:bodyPr>
          <a:lstStyle/>
          <a:p>
            <a:r>
              <a:rPr kumimoji="1" lang="ja-JP" altLang="en-US" sz="3600" dirty="0" smtClean="0"/>
              <a:t>山口県</a:t>
            </a:r>
            <a:endParaRPr kumimoji="1" lang="ja-JP" altLang="en-US" sz="3600" dirty="0"/>
          </a:p>
        </p:txBody>
      </p:sp>
    </p:spTree>
    <p:extLst>
      <p:ext uri="{BB962C8B-B14F-4D97-AF65-F5344CB8AC3E}">
        <p14:creationId xmlns:p14="http://schemas.microsoft.com/office/powerpoint/2010/main" val="20338456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6225"/>
            <a:ext cx="9144000" cy="6305550"/>
          </a:xfrm>
          <a:prstGeom prst="rect">
            <a:avLst/>
          </a:prstGeom>
        </p:spPr>
      </p:pic>
      <p:sp>
        <p:nvSpPr>
          <p:cNvPr id="5" name="正方形/長方形 4"/>
          <p:cNvSpPr/>
          <p:nvPr/>
        </p:nvSpPr>
        <p:spPr>
          <a:xfrm>
            <a:off x="311727" y="540328"/>
            <a:ext cx="4516582" cy="5403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3200" dirty="0" smtClean="0"/>
              <a:t>例</a:t>
            </a:r>
            <a:r>
              <a:rPr kumimoji="1" lang="ja-JP" altLang="en-US" dirty="0" smtClean="0"/>
              <a:t>：山口市（県土木防災情報システムより）</a:t>
            </a:r>
            <a:endParaRPr kumimoji="1" lang="ja-JP" altLang="en-US" dirty="0"/>
          </a:p>
        </p:txBody>
      </p:sp>
      <p:sp>
        <p:nvSpPr>
          <p:cNvPr id="6" name="角丸四角形 5"/>
          <p:cNvSpPr/>
          <p:nvPr/>
        </p:nvSpPr>
        <p:spPr>
          <a:xfrm>
            <a:off x="1511878" y="5267733"/>
            <a:ext cx="7003472" cy="436418"/>
          </a:xfrm>
          <a:prstGeom prst="roundRect">
            <a:avLst/>
          </a:prstGeom>
          <a:solidFill>
            <a:srgbClr val="EFE5F7"/>
          </a:solidFill>
          <a:ln>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smtClean="0"/>
              <a:t>住民説明会では、対象地域の危険度を示して確認してもらいます。</a:t>
            </a:r>
            <a:endParaRPr kumimoji="1" lang="ja-JP" altLang="en-US" dirty="0"/>
          </a:p>
        </p:txBody>
      </p:sp>
    </p:spTree>
    <p:extLst>
      <p:ext uri="{BB962C8B-B14F-4D97-AF65-F5344CB8AC3E}">
        <p14:creationId xmlns:p14="http://schemas.microsoft.com/office/powerpoint/2010/main" val="1891411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0055" y="208371"/>
            <a:ext cx="8977745" cy="1274066"/>
          </a:xfrm>
        </p:spPr>
        <p:txBody>
          <a:bodyPr>
            <a:normAutofit/>
          </a:bodyPr>
          <a:lstStyle/>
          <a:p>
            <a:pPr algn="ctr"/>
            <a:r>
              <a:rPr lang="ja-JP" altLang="en-US" sz="3600" u="dbl" dirty="0">
                <a:solidFill>
                  <a:srgbClr val="C00000"/>
                </a:solidFill>
                <a:uFill>
                  <a:solidFill>
                    <a:srgbClr val="C00000"/>
                  </a:solidFill>
                </a:uFill>
              </a:rPr>
              <a:t>地域や自宅の危険度（災害リスク）を</a:t>
            </a:r>
            <a:r>
              <a:rPr lang="ja-JP" altLang="en-US" sz="3600" u="dbl" dirty="0" smtClean="0">
                <a:solidFill>
                  <a:srgbClr val="C00000"/>
                </a:solidFill>
                <a:uFill>
                  <a:solidFill>
                    <a:srgbClr val="C00000"/>
                  </a:solidFill>
                </a:uFill>
              </a:rPr>
              <a:t>知る</a:t>
            </a:r>
            <a:r>
              <a:rPr lang="en-US" altLang="ja-JP" sz="3600" u="dbl" dirty="0">
                <a:solidFill>
                  <a:srgbClr val="C00000"/>
                </a:solidFill>
                <a:uFill>
                  <a:solidFill>
                    <a:srgbClr val="C00000"/>
                  </a:solidFill>
                </a:uFill>
              </a:rPr>
              <a:t/>
            </a:r>
            <a:br>
              <a:rPr lang="en-US" altLang="ja-JP" sz="3600" u="dbl" dirty="0">
                <a:solidFill>
                  <a:srgbClr val="C00000"/>
                </a:solidFill>
                <a:uFill>
                  <a:solidFill>
                    <a:srgbClr val="C00000"/>
                  </a:solidFill>
                </a:uFill>
              </a:rPr>
            </a:br>
            <a:endParaRPr lang="ja-JP" altLang="en-US" sz="3600" u="dbl" dirty="0">
              <a:solidFill>
                <a:srgbClr val="C00000"/>
              </a:solidFill>
              <a:uFill>
                <a:solidFill>
                  <a:srgbClr val="C00000"/>
                </a:solidFill>
              </a:uFill>
            </a:endParaRPr>
          </a:p>
        </p:txBody>
      </p:sp>
      <p:sp>
        <p:nvSpPr>
          <p:cNvPr id="3" name="テキスト ボックス 2"/>
          <p:cNvSpPr txBox="1"/>
          <p:nvPr/>
        </p:nvSpPr>
        <p:spPr>
          <a:xfrm>
            <a:off x="605641" y="1131520"/>
            <a:ext cx="7946572" cy="5632311"/>
          </a:xfrm>
          <a:prstGeom prst="rect">
            <a:avLst/>
          </a:prstGeom>
          <a:noFill/>
        </p:spPr>
        <p:txBody>
          <a:bodyPr wrap="square" rtlCol="0">
            <a:spAutoFit/>
          </a:bodyPr>
          <a:lstStyle/>
          <a:p>
            <a:r>
              <a:rPr lang="ja-JP" altLang="en-US" sz="3600" dirty="0" smtClean="0">
                <a:solidFill>
                  <a:prstClr val="black"/>
                </a:solidFill>
              </a:rPr>
              <a:t>　・過去の災害を検証してみても</a:t>
            </a:r>
            <a:endParaRPr lang="en-US" altLang="ja-JP" sz="3600" dirty="0" smtClean="0">
              <a:solidFill>
                <a:prstClr val="black"/>
              </a:solidFill>
            </a:endParaRPr>
          </a:p>
          <a:p>
            <a:r>
              <a:rPr lang="ja-JP" altLang="en-US" sz="3600" dirty="0">
                <a:solidFill>
                  <a:prstClr val="black"/>
                </a:solidFill>
              </a:rPr>
              <a:t>　</a:t>
            </a:r>
            <a:r>
              <a:rPr lang="ja-JP" altLang="en-US" sz="3600" dirty="0" smtClean="0">
                <a:solidFill>
                  <a:prstClr val="black"/>
                </a:solidFill>
              </a:rPr>
              <a:t>　　　　　　ハザードマップは有効である</a:t>
            </a:r>
            <a:endParaRPr lang="en-US" altLang="ja-JP" sz="3600" dirty="0" smtClean="0">
              <a:solidFill>
                <a:prstClr val="black"/>
              </a:solidFill>
            </a:endParaRPr>
          </a:p>
          <a:p>
            <a:endParaRPr lang="en-US" altLang="ja-JP" sz="3600" dirty="0" smtClean="0">
              <a:solidFill>
                <a:prstClr val="black"/>
              </a:solidFill>
            </a:endParaRPr>
          </a:p>
          <a:p>
            <a:r>
              <a:rPr lang="ja-JP" altLang="en-US" sz="3600" dirty="0" smtClean="0">
                <a:solidFill>
                  <a:prstClr val="black"/>
                </a:solidFill>
              </a:rPr>
              <a:t>　</a:t>
            </a:r>
            <a:r>
              <a:rPr lang="ja-JP" altLang="en-US" sz="3600" dirty="0">
                <a:solidFill>
                  <a:prstClr val="black"/>
                </a:solidFill>
              </a:rPr>
              <a:t>・</a:t>
            </a:r>
            <a:r>
              <a:rPr lang="ja-JP" altLang="en-US" sz="3600" dirty="0" smtClean="0">
                <a:solidFill>
                  <a:prstClr val="black"/>
                </a:solidFill>
              </a:rPr>
              <a:t>市町のハザードマップを確認する</a:t>
            </a:r>
            <a:endParaRPr lang="en-US" altLang="ja-JP" sz="3600" dirty="0" smtClean="0">
              <a:solidFill>
                <a:prstClr val="black"/>
              </a:solidFill>
            </a:endParaRPr>
          </a:p>
          <a:p>
            <a:r>
              <a:rPr lang="ja-JP" altLang="en-US" sz="3600" dirty="0">
                <a:solidFill>
                  <a:prstClr val="black"/>
                </a:solidFill>
              </a:rPr>
              <a:t>　</a:t>
            </a:r>
            <a:r>
              <a:rPr lang="ja-JP" altLang="en-US" sz="3600" dirty="0" smtClean="0">
                <a:solidFill>
                  <a:prstClr val="black"/>
                </a:solidFill>
              </a:rPr>
              <a:t>　（ハザードマップに書かれている</a:t>
            </a:r>
            <a:endParaRPr lang="en-US" altLang="ja-JP" sz="3600" dirty="0" smtClean="0">
              <a:solidFill>
                <a:prstClr val="black"/>
              </a:solidFill>
            </a:endParaRPr>
          </a:p>
          <a:p>
            <a:r>
              <a:rPr lang="ja-JP" altLang="en-US" sz="3600" dirty="0" smtClean="0">
                <a:solidFill>
                  <a:prstClr val="black"/>
                </a:solidFill>
              </a:rPr>
              <a:t>　　　　　　　　内容をしっかり読んでおく）</a:t>
            </a:r>
            <a:endParaRPr lang="en-US" altLang="ja-JP" sz="3600" dirty="0" smtClean="0">
              <a:solidFill>
                <a:prstClr val="black"/>
              </a:solidFill>
            </a:endParaRPr>
          </a:p>
          <a:p>
            <a:r>
              <a:rPr lang="ja-JP" altLang="en-US" sz="3600" dirty="0" smtClean="0">
                <a:solidFill>
                  <a:prstClr val="black"/>
                </a:solidFill>
              </a:rPr>
              <a:t>　</a:t>
            </a:r>
            <a:endParaRPr lang="en-US" altLang="ja-JP" sz="3600" dirty="0" smtClean="0">
              <a:solidFill>
                <a:prstClr val="black"/>
              </a:solidFill>
            </a:endParaRPr>
          </a:p>
          <a:p>
            <a:endParaRPr lang="en-US" altLang="ja-JP" sz="3600" dirty="0" smtClean="0">
              <a:solidFill>
                <a:prstClr val="black"/>
              </a:solidFill>
            </a:endParaRPr>
          </a:p>
          <a:p>
            <a:r>
              <a:rPr lang="ja-JP" altLang="en-US" sz="3600" dirty="0" smtClean="0">
                <a:solidFill>
                  <a:prstClr val="black"/>
                </a:solidFill>
              </a:rPr>
              <a:t>わがまちの災害リスクをハザードマップ</a:t>
            </a:r>
            <a:endParaRPr lang="en-US" altLang="ja-JP" sz="3600" dirty="0" smtClean="0">
              <a:solidFill>
                <a:prstClr val="black"/>
              </a:solidFill>
            </a:endParaRPr>
          </a:p>
          <a:p>
            <a:r>
              <a:rPr lang="ja-JP" altLang="en-US" sz="3600" dirty="0">
                <a:solidFill>
                  <a:prstClr val="black"/>
                </a:solidFill>
              </a:rPr>
              <a:t>　</a:t>
            </a:r>
            <a:r>
              <a:rPr lang="ja-JP" altLang="en-US" sz="3600" dirty="0" smtClean="0">
                <a:solidFill>
                  <a:prstClr val="black"/>
                </a:solidFill>
              </a:rPr>
              <a:t>　　　　　で知っておくことが大切である。</a:t>
            </a:r>
            <a:endParaRPr lang="ja-JP" altLang="en-US" sz="3600" dirty="0">
              <a:solidFill>
                <a:prstClr val="black"/>
              </a:solidFill>
            </a:endParaRPr>
          </a:p>
        </p:txBody>
      </p:sp>
      <p:sp>
        <p:nvSpPr>
          <p:cNvPr id="4" name="下矢印 3"/>
          <p:cNvSpPr/>
          <p:nvPr/>
        </p:nvSpPr>
        <p:spPr>
          <a:xfrm>
            <a:off x="4004161" y="4755274"/>
            <a:ext cx="1149532" cy="496388"/>
          </a:xfrm>
          <a:prstGeom prst="downArrow">
            <a:avLst>
              <a:gd name="adj1" fmla="val 50000"/>
              <a:gd name="adj2" fmla="val 60526"/>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Tree>
    <p:extLst>
      <p:ext uri="{BB962C8B-B14F-4D97-AF65-F5344CB8AC3E}">
        <p14:creationId xmlns:p14="http://schemas.microsoft.com/office/powerpoint/2010/main" val="5438201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テキスト ボックス 9"/>
          <p:cNvSpPr txBox="1"/>
          <p:nvPr/>
        </p:nvSpPr>
        <p:spPr>
          <a:xfrm>
            <a:off x="3243983" y="1045202"/>
            <a:ext cx="2629880" cy="1851696"/>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300"/>
              </a:lnSpc>
            </a:pPr>
            <a:endParaRPr lang="en-US" altLang="ja-JP" sz="1600" b="1" kern="100" dirty="0" smtClean="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300"/>
              </a:lnSpc>
            </a:pPr>
            <a:endParaRPr lang="en-US" sz="1600" b="1" kern="100" dirty="0" smtClean="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300"/>
              </a:lnSpc>
            </a:pPr>
            <a:r>
              <a:rPr lang="en-US" sz="160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altLang="en-US" sz="105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300"/>
              </a:lnSpc>
            </a:pPr>
            <a:r>
              <a:rPr lang="en-US" sz="105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altLang="en-US" sz="105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300"/>
              </a:lnSpc>
            </a:pPr>
            <a:r>
              <a:rPr lang="en-US" sz="105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en-US" sz="1050" b="1" kern="100" dirty="0" smtClean="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300"/>
              </a:lnSpc>
            </a:pPr>
            <a:endParaRPr lang="ja-JP" altLang="en-US" sz="105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300"/>
              </a:lnSpc>
            </a:pPr>
            <a:r>
              <a:rPr lang="en-US" sz="105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en-US" sz="1050" b="1" kern="100" dirty="0" smtClean="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300"/>
              </a:lnSpc>
            </a:pPr>
            <a:endParaRPr lang="en-US" altLang="ja-JP" sz="1050" b="1" kern="100" dirty="0" smtClean="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300"/>
              </a:lnSpc>
            </a:pPr>
            <a:endParaRPr lang="en-US" altLang="ja-JP" sz="105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300"/>
              </a:lnSpc>
            </a:pPr>
            <a:endParaRPr lang="en-US" altLang="ja-JP" sz="105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300"/>
              </a:lnSpc>
            </a:pPr>
            <a:endParaRPr lang="ja-JP" altLang="en-US" sz="105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300"/>
              </a:lnSpc>
            </a:pPr>
            <a:endParaRPr lang="en-US" altLang="ja-JP" sz="1050" b="1" kern="100" dirty="0" smtClean="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300"/>
              </a:lnSpc>
            </a:pPr>
            <a:endParaRPr lang="en-US" altLang="ja-JP" sz="105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300"/>
              </a:lnSpc>
            </a:pPr>
            <a:endParaRPr lang="en-US" altLang="ja-JP" sz="1050" b="1" kern="100" dirty="0" smtClean="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300"/>
              </a:lnSpc>
            </a:pPr>
            <a:endParaRPr lang="en-US" altLang="ja-JP" sz="105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500"/>
              </a:lnSpc>
            </a:pPr>
            <a:endParaRPr lang="en-US" altLang="ja-JP" sz="1400" b="1" kern="100" dirty="0" smtClean="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500"/>
              </a:lnSpc>
            </a:pPr>
            <a:endParaRPr lang="en-US" altLang="ja-JP" sz="1600" b="1" kern="100" dirty="0" smtClean="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500"/>
              </a:lnSpc>
            </a:pPr>
            <a:r>
              <a:rPr lang="ja-JP" altLang="en-US" sz="1600" b="1" kern="100" dirty="0" smtClean="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危険</a:t>
            </a:r>
            <a:r>
              <a:rPr lang="ja-JP" altLang="en-US" sz="160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な場所から、速やかに全員避難しましょう。</a:t>
            </a:r>
          </a:p>
          <a:p>
            <a:pPr algn="just">
              <a:lnSpc>
                <a:spcPts val="1500"/>
              </a:lnSpc>
            </a:pPr>
            <a:r>
              <a:rPr lang="en-US" altLang="ja-JP" sz="160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altLang="en-US" sz="160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500"/>
              </a:lnSpc>
            </a:pPr>
            <a:r>
              <a:rPr lang="en-US" altLang="ja-JP" sz="160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 </a:t>
            </a:r>
          </a:p>
          <a:p>
            <a:pPr algn="just">
              <a:lnSpc>
                <a:spcPts val="1500"/>
              </a:lnSpc>
            </a:pPr>
            <a:r>
              <a:rPr lang="en-US" altLang="ja-JP" sz="160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160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外出することで、かえって命に危険が及ぶような状況では、避難場所では</a:t>
            </a:r>
            <a:r>
              <a:rPr lang="ja-JP" altLang="en-US" sz="1600" b="1" kern="100" dirty="0" smtClean="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なく近く</a:t>
            </a:r>
            <a:r>
              <a:rPr lang="ja-JP" altLang="en-US" sz="160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の安全な場所や自宅内のより安全な場所避難しましょう。</a:t>
            </a:r>
          </a:p>
        </p:txBody>
      </p:sp>
      <p:sp>
        <p:nvSpPr>
          <p:cNvPr id="42" name="正方形/長方形 41"/>
          <p:cNvSpPr/>
          <p:nvPr/>
        </p:nvSpPr>
        <p:spPr>
          <a:xfrm>
            <a:off x="3388954" y="2340383"/>
            <a:ext cx="2356395" cy="368736"/>
          </a:xfrm>
          <a:prstGeom prst="rect">
            <a:avLst/>
          </a:prstGeom>
          <a:solidFill>
            <a:srgbClr val="FFA7A7"/>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altLang="en-US" sz="1600" b="1" kern="100" dirty="0" smtClean="0">
                <a:solidFill>
                  <a:srgbClr val="000000"/>
                </a:solidFill>
                <a:ea typeface="HG丸ｺﾞｼｯｸM-PRO" panose="020F0600000000000000" pitchFamily="50" charset="-128"/>
                <a:cs typeface="Times New Roman" panose="02020603050405020304" pitchFamily="18" charset="0"/>
              </a:rPr>
              <a:t>警戒レベル</a:t>
            </a:r>
            <a:r>
              <a:rPr lang="ja-JP" altLang="en-US" sz="2000" b="1" kern="100" dirty="0" smtClean="0">
                <a:solidFill>
                  <a:srgbClr val="000000"/>
                </a:solidFill>
                <a:ea typeface="HG丸ｺﾞｼｯｸM-PRO" panose="020F0600000000000000" pitchFamily="50" charset="-128"/>
                <a:cs typeface="Times New Roman" panose="02020603050405020304" pitchFamily="18" charset="0"/>
              </a:rPr>
              <a:t>４</a:t>
            </a:r>
            <a:endParaRPr lang="ja-JP" altLang="en-US" sz="1050" kern="100" dirty="0">
              <a:solidFill>
                <a:prstClr val="white"/>
              </a:solidFill>
              <a:ea typeface="ＭＳ 明朝" panose="02020609040205080304" pitchFamily="17" charset="-128"/>
              <a:cs typeface="Times New Roman" panose="02020603050405020304" pitchFamily="18" charset="0"/>
            </a:endParaRPr>
          </a:p>
        </p:txBody>
      </p:sp>
      <p:sp>
        <p:nvSpPr>
          <p:cNvPr id="43" name="下矢印 42"/>
          <p:cNvSpPr/>
          <p:nvPr/>
        </p:nvSpPr>
        <p:spPr>
          <a:xfrm>
            <a:off x="4214454" y="3056858"/>
            <a:ext cx="705394" cy="4864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p:cNvSpPr/>
          <p:nvPr/>
        </p:nvSpPr>
        <p:spPr>
          <a:xfrm>
            <a:off x="3243983" y="3703283"/>
            <a:ext cx="2616196" cy="2826305"/>
          </a:xfrm>
          <a:prstGeom prst="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9"/>
          <p:cNvSpPr txBox="1"/>
          <p:nvPr/>
        </p:nvSpPr>
        <p:spPr>
          <a:xfrm>
            <a:off x="272688" y="1045202"/>
            <a:ext cx="2629880" cy="1851696"/>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300"/>
              </a:lnSpc>
            </a:pPr>
            <a:endParaRPr lang="en-US" altLang="ja-JP" sz="1600" b="1" kern="100" dirty="0" smtClean="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300"/>
              </a:lnSpc>
            </a:pPr>
            <a:endParaRPr lang="en-US" sz="1600" b="1" kern="100" dirty="0" smtClean="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300"/>
              </a:lnSpc>
            </a:pPr>
            <a:r>
              <a:rPr lang="en-US" sz="160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altLang="en-US" sz="1050" b="1" kern="100" dirty="0" smtClean="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300"/>
              </a:lnSpc>
            </a:pPr>
            <a:r>
              <a:rPr lang="en-US" sz="1050" b="1" kern="100" dirty="0" smtClean="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altLang="en-US" sz="1050" b="1" kern="100" dirty="0" smtClean="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300"/>
              </a:lnSpc>
            </a:pPr>
            <a:r>
              <a:rPr lang="en-US" sz="1050" b="1" kern="100" dirty="0" smtClean="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 </a:t>
            </a:r>
          </a:p>
          <a:p>
            <a:pPr algn="just">
              <a:lnSpc>
                <a:spcPts val="1300"/>
              </a:lnSpc>
            </a:pPr>
            <a:endParaRPr lang="ja-JP" altLang="en-US" sz="105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300"/>
              </a:lnSpc>
            </a:pPr>
            <a:r>
              <a:rPr lang="en-US" sz="105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en-US" sz="1050" b="1" kern="100" dirty="0" smtClean="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300"/>
              </a:lnSpc>
            </a:pPr>
            <a:endParaRPr lang="en-US" altLang="ja-JP" sz="1050" b="1" kern="100" dirty="0" smtClean="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300"/>
              </a:lnSpc>
            </a:pPr>
            <a:endParaRPr lang="en-US" altLang="ja-JP" sz="105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300"/>
              </a:lnSpc>
            </a:pPr>
            <a:endParaRPr lang="en-US" altLang="ja-JP" sz="105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300"/>
              </a:lnSpc>
            </a:pPr>
            <a:endParaRPr lang="ja-JP" altLang="en-US" sz="105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300"/>
              </a:lnSpc>
            </a:pPr>
            <a:endParaRPr lang="en-US" altLang="ja-JP" sz="1050" b="1" kern="100" dirty="0" smtClean="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300"/>
              </a:lnSpc>
            </a:pPr>
            <a:endParaRPr lang="en-US" altLang="ja-JP" sz="105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300"/>
              </a:lnSpc>
            </a:pPr>
            <a:endParaRPr lang="en-US" altLang="ja-JP" sz="1050" b="1" kern="100" dirty="0" smtClean="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300"/>
              </a:lnSpc>
            </a:pPr>
            <a:endParaRPr lang="en-US" altLang="ja-JP" sz="105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500"/>
              </a:lnSpc>
            </a:pPr>
            <a:endParaRPr lang="en-US" altLang="ja-JP" sz="1400" b="1" kern="100" dirty="0" smtClean="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500"/>
              </a:lnSpc>
            </a:pPr>
            <a:endParaRPr lang="en-US" altLang="ja-JP" sz="1600" b="1" kern="100" dirty="0" smtClean="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500"/>
              </a:lnSpc>
            </a:pPr>
            <a:r>
              <a:rPr lang="ja-JP" altLang="en-US" sz="1600" b="1" kern="100" dirty="0" smtClean="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避難</a:t>
            </a:r>
            <a:r>
              <a:rPr lang="ja-JP" altLang="en-US" sz="160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に時間</a:t>
            </a:r>
            <a:r>
              <a:rPr lang="ja-JP" altLang="en-US" sz="1600" b="1" kern="100" dirty="0" smtClean="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を要する方は危険な場所から避難</a:t>
            </a:r>
            <a:r>
              <a:rPr lang="ja-JP" altLang="en-US" sz="160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をはじめましょう</a:t>
            </a:r>
            <a:r>
              <a:rPr lang="ja-JP" altLang="en-US" sz="1600" b="1" kern="100" dirty="0" smtClean="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lang="en-US" altLang="ja-JP" sz="1600" b="1" kern="100" dirty="0" smtClean="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500"/>
              </a:lnSpc>
            </a:pPr>
            <a:endParaRPr lang="en-US" altLang="ja-JP" sz="1600" b="1" kern="100" dirty="0" smtClean="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500"/>
              </a:lnSpc>
            </a:pPr>
            <a:r>
              <a:rPr lang="ja-JP" altLang="en-US" sz="1600" b="1" kern="100" dirty="0" smtClean="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危険な場所から</a:t>
            </a:r>
            <a:endParaRPr lang="ja-JP" altLang="en-US" sz="160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500"/>
              </a:lnSpc>
            </a:pPr>
            <a:r>
              <a:rPr lang="ja-JP" altLang="en-US" sz="1600" b="1" kern="100" dirty="0" smtClean="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高齢者、障害者、乳幼児、</a:t>
            </a:r>
            <a:endParaRPr lang="en-US" altLang="ja-JP" sz="1600" b="1" kern="100" dirty="0" smtClean="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500"/>
              </a:lnSpc>
            </a:pPr>
            <a:r>
              <a:rPr lang="ja-JP" altLang="en-US" sz="1600" b="1" kern="100" dirty="0" smtClean="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妊婦など避難に時間を要する方は避難</a:t>
            </a:r>
            <a:endParaRPr lang="en-US" altLang="ja-JP" sz="1600" b="1" kern="100" dirty="0" smtClean="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500"/>
              </a:lnSpc>
            </a:pPr>
            <a:endParaRPr lang="en-US" altLang="ja-JP" sz="160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500"/>
              </a:lnSpc>
            </a:pPr>
            <a:r>
              <a:rPr lang="en-US" altLang="ja-JP" sz="1600" b="1" kern="100" dirty="0" smtClean="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1600" b="1" kern="100" dirty="0" smtClean="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そのほかの方はいつでも避難できるように準備をしておきましょう。</a:t>
            </a:r>
            <a:endParaRPr lang="ja-JP" altLang="en-US" sz="160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21" name="円/楕円 20"/>
          <p:cNvSpPr/>
          <p:nvPr/>
        </p:nvSpPr>
        <p:spPr>
          <a:xfrm>
            <a:off x="352463" y="1676928"/>
            <a:ext cx="2470330" cy="456736"/>
          </a:xfrm>
          <a:prstGeom prst="ellipse">
            <a:avLst/>
          </a:prstGeom>
          <a:solidFill>
            <a:srgbClr val="FF2800"/>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b" anchorCtr="0" forceAA="0" compatLnSpc="1">
            <a:prstTxWarp prst="textNoShape">
              <a:avLst/>
            </a:prstTxWarp>
            <a:noAutofit/>
          </a:bodyPr>
          <a:lstStyle/>
          <a:p>
            <a:pPr algn="ctr">
              <a:lnSpc>
                <a:spcPts val="1200"/>
              </a:lnSpc>
            </a:pPr>
            <a:r>
              <a:rPr lang="ja-JP" altLang="en-US" sz="2000" kern="100" dirty="0" smtClean="0">
                <a:solidFill>
                  <a:schemeClr val="bg1"/>
                </a:solidFill>
                <a:ea typeface="HG丸ｺﾞｼｯｸM-PRO" panose="020F0600000000000000" pitchFamily="50" charset="-128"/>
                <a:cs typeface="Times New Roman" panose="02020603050405020304" pitchFamily="18" charset="0"/>
              </a:rPr>
              <a:t>高齢者等避難</a:t>
            </a:r>
            <a:endParaRPr lang="ja-JP" altLang="en-US" sz="1100" kern="100" dirty="0">
              <a:solidFill>
                <a:schemeClr val="bg1"/>
              </a:solidFill>
              <a:ea typeface="ＭＳ 明朝" panose="02020609040205080304" pitchFamily="17" charset="-128"/>
              <a:cs typeface="Times New Roman" panose="02020603050405020304" pitchFamily="18" charset="0"/>
            </a:endParaRPr>
          </a:p>
        </p:txBody>
      </p:sp>
      <p:sp>
        <p:nvSpPr>
          <p:cNvPr id="23" name="円/楕円 22"/>
          <p:cNvSpPr/>
          <p:nvPr/>
        </p:nvSpPr>
        <p:spPr>
          <a:xfrm>
            <a:off x="3409642" y="1661501"/>
            <a:ext cx="2239171" cy="477923"/>
          </a:xfrm>
          <a:prstGeom prst="ellipse">
            <a:avLst/>
          </a:prstGeom>
          <a:solidFill>
            <a:srgbClr val="AA00AA"/>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altLang="en-US" sz="2000" kern="100" dirty="0" smtClean="0">
                <a:solidFill>
                  <a:schemeClr val="bg1"/>
                </a:solidFill>
                <a:ea typeface="HG丸ｺﾞｼｯｸM-PRO" panose="020F0600000000000000" pitchFamily="50" charset="-128"/>
                <a:cs typeface="Times New Roman" panose="02020603050405020304" pitchFamily="18" charset="0"/>
              </a:rPr>
              <a:t>避難指示</a:t>
            </a:r>
            <a:endParaRPr lang="ja-JP" altLang="en-US" sz="1600" kern="100" dirty="0">
              <a:solidFill>
                <a:schemeClr val="bg1"/>
              </a:solidFill>
              <a:ea typeface="ＭＳ 明朝" panose="02020609040205080304" pitchFamily="17" charset="-128"/>
              <a:cs typeface="Times New Roman" panose="02020603050405020304" pitchFamily="18" charset="0"/>
            </a:endParaRPr>
          </a:p>
        </p:txBody>
      </p:sp>
      <p:sp>
        <p:nvSpPr>
          <p:cNvPr id="27" name="正方形/長方形 26"/>
          <p:cNvSpPr/>
          <p:nvPr/>
        </p:nvSpPr>
        <p:spPr>
          <a:xfrm>
            <a:off x="416272" y="2339632"/>
            <a:ext cx="2356395" cy="368736"/>
          </a:xfrm>
          <a:prstGeom prst="rect">
            <a:avLst/>
          </a:prstGeom>
          <a:solidFill>
            <a:srgbClr val="FFA7A7"/>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altLang="en-US" sz="1600" b="1" kern="100" dirty="0" smtClean="0">
                <a:solidFill>
                  <a:srgbClr val="000000"/>
                </a:solidFill>
                <a:ea typeface="HG丸ｺﾞｼｯｸM-PRO" panose="020F0600000000000000" pitchFamily="50" charset="-128"/>
                <a:cs typeface="Times New Roman" panose="02020603050405020304" pitchFamily="18" charset="0"/>
              </a:rPr>
              <a:t>警戒レベル</a:t>
            </a:r>
            <a:r>
              <a:rPr lang="ja-JP" altLang="en-US" sz="2000" b="1" kern="100" dirty="0" smtClean="0">
                <a:solidFill>
                  <a:srgbClr val="000000"/>
                </a:solidFill>
                <a:ea typeface="HG丸ｺﾞｼｯｸM-PRO" panose="020F0600000000000000" pitchFamily="50" charset="-128"/>
                <a:cs typeface="Times New Roman" panose="02020603050405020304" pitchFamily="18" charset="0"/>
              </a:rPr>
              <a:t>３</a:t>
            </a:r>
            <a:endParaRPr lang="ja-JP" altLang="en-US" sz="1050" kern="100" dirty="0">
              <a:solidFill>
                <a:prstClr val="white"/>
              </a:solidFill>
              <a:ea typeface="ＭＳ 明朝" panose="02020609040205080304" pitchFamily="17" charset="-128"/>
              <a:cs typeface="Times New Roman" panose="02020603050405020304" pitchFamily="18" charset="0"/>
            </a:endParaRPr>
          </a:p>
        </p:txBody>
      </p:sp>
      <p:sp>
        <p:nvSpPr>
          <p:cNvPr id="5" name="下矢印 4"/>
          <p:cNvSpPr/>
          <p:nvPr/>
        </p:nvSpPr>
        <p:spPr>
          <a:xfrm>
            <a:off x="1234931" y="3056859"/>
            <a:ext cx="705394" cy="4864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295002" y="3703285"/>
            <a:ext cx="2616196" cy="2826303"/>
          </a:xfrm>
          <a:prstGeom prst="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2654973" y="251107"/>
            <a:ext cx="3834055" cy="523220"/>
          </a:xfrm>
          <a:prstGeom prst="rect">
            <a:avLst/>
          </a:prstGeom>
          <a:noFill/>
        </p:spPr>
        <p:txBody>
          <a:bodyPr wrap="square" rtlCol="0">
            <a:spAutoFit/>
          </a:bodyPr>
          <a:lstStyle/>
          <a:p>
            <a:pPr algn="ctr"/>
            <a:r>
              <a:rPr lang="ja-JP" altLang="en-US" sz="2800" b="1" dirty="0" smtClean="0">
                <a:solidFill>
                  <a:prstClr val="black"/>
                </a:solidFill>
              </a:rPr>
              <a:t>＜避難情報について＞</a:t>
            </a:r>
            <a:endParaRPr lang="ja-JP" altLang="en-US" sz="2800" b="1" dirty="0">
              <a:solidFill>
                <a:prstClr val="black"/>
              </a:solidFill>
            </a:endParaRPr>
          </a:p>
        </p:txBody>
      </p:sp>
      <p:sp>
        <p:nvSpPr>
          <p:cNvPr id="45" name="テキスト ボックス 9"/>
          <p:cNvSpPr txBox="1"/>
          <p:nvPr/>
        </p:nvSpPr>
        <p:spPr>
          <a:xfrm>
            <a:off x="6173273" y="1045202"/>
            <a:ext cx="2629880" cy="1851696"/>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300"/>
              </a:lnSpc>
            </a:pPr>
            <a:endParaRPr lang="en-US" altLang="ja-JP" sz="1600" b="1" kern="100" dirty="0" smtClean="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300"/>
              </a:lnSpc>
            </a:pPr>
            <a:endParaRPr lang="en-US" sz="1600" b="1" kern="100" dirty="0" smtClean="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300"/>
              </a:lnSpc>
            </a:pPr>
            <a:r>
              <a:rPr lang="en-US" sz="160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altLang="en-US" sz="105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300"/>
              </a:lnSpc>
            </a:pPr>
            <a:r>
              <a:rPr lang="en-US" sz="105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altLang="en-US" sz="105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300"/>
              </a:lnSpc>
            </a:pPr>
            <a:r>
              <a:rPr lang="en-US" sz="105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en-US" sz="1050" b="1" kern="100" dirty="0" smtClean="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300"/>
              </a:lnSpc>
            </a:pPr>
            <a:endParaRPr lang="ja-JP" altLang="en-US" sz="105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300"/>
              </a:lnSpc>
            </a:pPr>
            <a:r>
              <a:rPr lang="en-US" sz="105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en-US" sz="1050" b="1" kern="100" dirty="0" smtClean="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300"/>
              </a:lnSpc>
            </a:pPr>
            <a:endParaRPr lang="en-US" altLang="ja-JP" sz="1050" b="1" kern="100" dirty="0" smtClean="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300"/>
              </a:lnSpc>
            </a:pPr>
            <a:endParaRPr lang="en-US" altLang="ja-JP" sz="105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300"/>
              </a:lnSpc>
            </a:pPr>
            <a:endParaRPr lang="en-US" altLang="ja-JP" sz="105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300"/>
              </a:lnSpc>
            </a:pPr>
            <a:endParaRPr lang="ja-JP" altLang="en-US" sz="105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300"/>
              </a:lnSpc>
            </a:pPr>
            <a:endParaRPr lang="en-US" altLang="ja-JP" sz="1050" b="1" kern="100" dirty="0" smtClean="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300"/>
              </a:lnSpc>
            </a:pPr>
            <a:endParaRPr lang="en-US" altLang="ja-JP" sz="105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300"/>
              </a:lnSpc>
            </a:pPr>
            <a:endParaRPr lang="en-US" altLang="ja-JP" sz="1050" b="1" kern="100" dirty="0" smtClean="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300"/>
              </a:lnSpc>
            </a:pPr>
            <a:endParaRPr lang="en-US" altLang="ja-JP" sz="105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500"/>
              </a:lnSpc>
            </a:pPr>
            <a:endParaRPr lang="en-US" altLang="ja-JP" sz="1400" b="1" kern="100" dirty="0" smtClean="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500"/>
              </a:lnSpc>
            </a:pPr>
            <a:endParaRPr lang="en-US" altLang="ja-JP" sz="1600" b="1" kern="100" dirty="0" smtClean="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500"/>
              </a:lnSpc>
            </a:pPr>
            <a:r>
              <a:rPr lang="ja-JP" altLang="en-US" sz="1600" b="1" kern="100" dirty="0" smtClean="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命の危険があります。直ちに安全確保！</a:t>
            </a:r>
            <a:r>
              <a:rPr lang="en-US" altLang="ja-JP" sz="160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altLang="en-US" sz="160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500"/>
              </a:lnSpc>
            </a:pPr>
            <a:r>
              <a:rPr lang="en-US" altLang="ja-JP" sz="160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en-US" altLang="ja-JP" sz="1600" b="1" kern="100" dirty="0" smtClean="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500"/>
              </a:lnSpc>
            </a:pPr>
            <a:endParaRPr lang="en-US" altLang="ja-JP" sz="160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500"/>
              </a:lnSpc>
            </a:pPr>
            <a:r>
              <a:rPr lang="en-US" altLang="ja-JP" sz="1600" b="1" kern="100" dirty="0" smtClean="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1600" b="1" kern="100" dirty="0" smtClean="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避難場所</a:t>
            </a:r>
            <a:r>
              <a:rPr lang="ja-JP" altLang="en-US" sz="160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等</a:t>
            </a:r>
            <a:r>
              <a:rPr lang="ja-JP" altLang="en-US" sz="1600" b="1" kern="100" dirty="0" smtClean="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への安全な避難ができず、命が危険な状況です。</a:t>
            </a:r>
            <a:endParaRPr lang="en-US" altLang="ja-JP" sz="1600" b="1" kern="100" dirty="0" smtClean="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500"/>
              </a:lnSpc>
              <a:spcBef>
                <a:spcPts val="600"/>
              </a:spcBef>
            </a:pPr>
            <a:r>
              <a:rPr lang="en-US" altLang="ja-JP" sz="1600" b="1" kern="100" dirty="0" smtClean="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1600" b="1" kern="100" dirty="0" smtClean="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警戒レベル５の発令を待つことなく避難してください。</a:t>
            </a:r>
            <a:endParaRPr lang="en-US" altLang="ja-JP" sz="1600" b="1" kern="100" dirty="0" smtClean="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46" name="正方形/長方形 45"/>
          <p:cNvSpPr/>
          <p:nvPr/>
        </p:nvSpPr>
        <p:spPr>
          <a:xfrm>
            <a:off x="6310015" y="2349036"/>
            <a:ext cx="2356395" cy="368736"/>
          </a:xfrm>
          <a:prstGeom prst="rect">
            <a:avLst/>
          </a:prstGeom>
          <a:solidFill>
            <a:srgbClr val="FFA7A7"/>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altLang="en-US" sz="1600" b="1" kern="100" dirty="0" smtClean="0">
                <a:solidFill>
                  <a:srgbClr val="000000"/>
                </a:solidFill>
                <a:ea typeface="HG丸ｺﾞｼｯｸM-PRO" panose="020F0600000000000000" pitchFamily="50" charset="-128"/>
                <a:cs typeface="Times New Roman" panose="02020603050405020304" pitchFamily="18" charset="0"/>
              </a:rPr>
              <a:t>警戒レベル</a:t>
            </a:r>
            <a:r>
              <a:rPr lang="ja-JP" altLang="en-US" sz="2000" b="1" kern="100" dirty="0" smtClean="0">
                <a:solidFill>
                  <a:srgbClr val="000000"/>
                </a:solidFill>
                <a:ea typeface="HG丸ｺﾞｼｯｸM-PRO" panose="020F0600000000000000" pitchFamily="50" charset="-128"/>
                <a:cs typeface="Times New Roman" panose="02020603050405020304" pitchFamily="18" charset="0"/>
              </a:rPr>
              <a:t>５</a:t>
            </a:r>
            <a:endParaRPr lang="ja-JP" altLang="en-US" sz="1050" kern="100" dirty="0">
              <a:solidFill>
                <a:prstClr val="white"/>
              </a:solidFill>
              <a:ea typeface="ＭＳ 明朝" panose="02020609040205080304" pitchFamily="17" charset="-128"/>
              <a:cs typeface="Times New Roman" panose="02020603050405020304" pitchFamily="18" charset="0"/>
            </a:endParaRPr>
          </a:p>
        </p:txBody>
      </p:sp>
      <p:sp>
        <p:nvSpPr>
          <p:cNvPr id="47" name="下矢印 46"/>
          <p:cNvSpPr/>
          <p:nvPr/>
        </p:nvSpPr>
        <p:spPr>
          <a:xfrm>
            <a:off x="7137024" y="3053170"/>
            <a:ext cx="705394" cy="4864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p:cNvSpPr/>
          <p:nvPr/>
        </p:nvSpPr>
        <p:spPr>
          <a:xfrm>
            <a:off x="6173273" y="3695907"/>
            <a:ext cx="2629880" cy="2833681"/>
          </a:xfrm>
          <a:prstGeom prst="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円/楕円 22"/>
          <p:cNvSpPr/>
          <p:nvPr/>
        </p:nvSpPr>
        <p:spPr>
          <a:xfrm>
            <a:off x="6316368" y="1673179"/>
            <a:ext cx="2232546" cy="477923"/>
          </a:xfrm>
          <a:prstGeom prst="ellipse">
            <a:avLst/>
          </a:prstGeom>
          <a:solidFill>
            <a:schemeClr val="tx1"/>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altLang="en-US" kern="100" dirty="0" smtClean="0">
                <a:solidFill>
                  <a:schemeClr val="bg1"/>
                </a:solidFill>
                <a:ea typeface="HG丸ｺﾞｼｯｸM-PRO" panose="020F0600000000000000" pitchFamily="50" charset="-128"/>
                <a:cs typeface="Times New Roman" panose="02020603050405020304" pitchFamily="18" charset="0"/>
              </a:rPr>
              <a:t>緊急安全確保</a:t>
            </a:r>
            <a:endParaRPr lang="ja-JP" altLang="en-US" sz="1400" kern="100" dirty="0">
              <a:solidFill>
                <a:schemeClr val="bg1"/>
              </a:solidFill>
              <a:ea typeface="ＭＳ 明朝" panose="02020609040205080304" pitchFamily="17" charset="-128"/>
              <a:cs typeface="Times New Roman" panose="02020603050405020304" pitchFamily="18" charset="0"/>
            </a:endParaRPr>
          </a:p>
        </p:txBody>
      </p:sp>
      <p:sp>
        <p:nvSpPr>
          <p:cNvPr id="4" name="テキスト ボックス 3"/>
          <p:cNvSpPr txBox="1"/>
          <p:nvPr/>
        </p:nvSpPr>
        <p:spPr>
          <a:xfrm>
            <a:off x="237218" y="1045202"/>
            <a:ext cx="2731765" cy="425758"/>
          </a:xfrm>
          <a:prstGeom prst="rect">
            <a:avLst/>
          </a:prstGeom>
          <a:noFill/>
        </p:spPr>
        <p:txBody>
          <a:bodyPr wrap="square" lIns="0" rIns="0" rtlCol="0">
            <a:spAutoFit/>
          </a:bodyPr>
          <a:lstStyle/>
          <a:p>
            <a:pPr algn="just">
              <a:lnSpc>
                <a:spcPts val="1300"/>
              </a:lnSpc>
            </a:pPr>
            <a:endParaRPr lang="en-US" altLang="ja-JP" sz="160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lnSpc>
                <a:spcPts val="1300"/>
              </a:lnSpc>
            </a:pPr>
            <a:r>
              <a:rPr lang="en-US" altLang="ja-JP" sz="160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160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災害のおそれがある場合</a:t>
            </a:r>
            <a:r>
              <a:rPr lang="en-US" altLang="ja-JP" sz="1600" b="1" kern="100" dirty="0" smtClean="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lang="ja-JP" altLang="en-US" sz="160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50" name="テキスト ボックス 49"/>
          <p:cNvSpPr txBox="1"/>
          <p:nvPr/>
        </p:nvSpPr>
        <p:spPr>
          <a:xfrm>
            <a:off x="3243983" y="1045202"/>
            <a:ext cx="2825171" cy="425758"/>
          </a:xfrm>
          <a:prstGeom prst="rect">
            <a:avLst/>
          </a:prstGeom>
          <a:noFill/>
        </p:spPr>
        <p:txBody>
          <a:bodyPr wrap="square" lIns="0" rIns="0" rtlCol="0">
            <a:spAutoFit/>
          </a:bodyPr>
          <a:lstStyle/>
          <a:p>
            <a:pPr algn="just">
              <a:lnSpc>
                <a:spcPts val="1300"/>
              </a:lnSpc>
            </a:pPr>
            <a:endParaRPr lang="en-US" altLang="ja-JP" sz="160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300"/>
              </a:lnSpc>
            </a:pPr>
            <a:r>
              <a:rPr lang="en-US" altLang="ja-JP" sz="160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160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災害の</a:t>
            </a:r>
            <a:r>
              <a:rPr lang="ja-JP" altLang="en-US" sz="1600" b="1" kern="100" dirty="0" smtClean="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おそれが</a:t>
            </a:r>
            <a:r>
              <a:rPr lang="ja-JP" altLang="en-US" sz="160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高</a:t>
            </a:r>
            <a:r>
              <a:rPr lang="ja-JP" altLang="en-US" sz="1600" b="1" kern="100" dirty="0" smtClean="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い場合</a:t>
            </a:r>
            <a:r>
              <a:rPr lang="en-US" altLang="ja-JP" sz="160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altLang="en-US" sz="160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51" name="テキスト ボックス 50"/>
          <p:cNvSpPr txBox="1"/>
          <p:nvPr/>
        </p:nvSpPr>
        <p:spPr>
          <a:xfrm>
            <a:off x="6344154" y="1069424"/>
            <a:ext cx="2369099" cy="425758"/>
          </a:xfrm>
          <a:prstGeom prst="rect">
            <a:avLst/>
          </a:prstGeom>
          <a:noFill/>
        </p:spPr>
        <p:txBody>
          <a:bodyPr wrap="square" lIns="0" rIns="0" rtlCol="0">
            <a:spAutoFit/>
          </a:bodyPr>
          <a:lstStyle/>
          <a:p>
            <a:pPr algn="just">
              <a:lnSpc>
                <a:spcPts val="1300"/>
              </a:lnSpc>
            </a:pPr>
            <a:endParaRPr lang="en-US" altLang="ja-JP" sz="160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ts val="1300"/>
              </a:lnSpc>
            </a:pPr>
            <a:r>
              <a:rPr lang="en-US" altLang="ja-JP" sz="160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1600" b="1" kern="100" dirty="0" smtClean="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災害発生または切迫</a:t>
            </a:r>
            <a:r>
              <a:rPr lang="en-US" altLang="ja-JP" sz="1600" b="1" kern="100" dirty="0" smtClean="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en-US" altLang="ja-JP" sz="160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altLang="en-US" sz="1600"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Tree>
    <p:extLst>
      <p:ext uri="{BB962C8B-B14F-4D97-AF65-F5344CB8AC3E}">
        <p14:creationId xmlns:p14="http://schemas.microsoft.com/office/powerpoint/2010/main" val="9774283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332639" y="812297"/>
            <a:ext cx="8497853" cy="5891578"/>
          </a:xfrm>
          <a:prstGeom prst="rect">
            <a:avLst/>
          </a:prstGeom>
        </p:spPr>
      </p:pic>
      <p:sp>
        <p:nvSpPr>
          <p:cNvPr id="6" name="テキスト ボックス 5"/>
          <p:cNvSpPr txBox="1"/>
          <p:nvPr/>
        </p:nvSpPr>
        <p:spPr>
          <a:xfrm>
            <a:off x="783860" y="139617"/>
            <a:ext cx="7576281" cy="523220"/>
          </a:xfrm>
          <a:prstGeom prst="rect">
            <a:avLst/>
          </a:prstGeom>
          <a:noFill/>
        </p:spPr>
        <p:txBody>
          <a:bodyPr wrap="square" rtlCol="0">
            <a:spAutoFit/>
          </a:bodyPr>
          <a:lstStyle/>
          <a:p>
            <a:pPr algn="ctr"/>
            <a:r>
              <a:rPr lang="ja-JP" altLang="en-US" sz="2800" b="1" dirty="0" smtClean="0">
                <a:solidFill>
                  <a:prstClr val="black"/>
                </a:solidFill>
              </a:rPr>
              <a:t>＜新たな避難情報等（令和３年５月２０日から）＞</a:t>
            </a:r>
            <a:endParaRPr lang="ja-JP" altLang="en-US" sz="2800" b="1" dirty="0">
              <a:solidFill>
                <a:prstClr val="black"/>
              </a:solidFill>
            </a:endParaRPr>
          </a:p>
        </p:txBody>
      </p:sp>
    </p:spTree>
    <p:extLst>
      <p:ext uri="{BB962C8B-B14F-4D97-AF65-F5344CB8AC3E}">
        <p14:creationId xmlns:p14="http://schemas.microsoft.com/office/powerpoint/2010/main" val="11688889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365760" y="830580"/>
            <a:ext cx="1805940" cy="2781300"/>
          </a:xfrm>
          <a:prstGeom prst="round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solidFill>
                <a:prstClr val="black"/>
              </a:solidFill>
            </a:endParaRPr>
          </a:p>
        </p:txBody>
      </p:sp>
      <p:sp>
        <p:nvSpPr>
          <p:cNvPr id="7" name="テキスト ボックス 6"/>
          <p:cNvSpPr txBox="1"/>
          <p:nvPr/>
        </p:nvSpPr>
        <p:spPr>
          <a:xfrm>
            <a:off x="439511" y="981985"/>
            <a:ext cx="1653180" cy="408623"/>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dirty="0">
                <a:solidFill>
                  <a:prstClr val="black"/>
                </a:solidFill>
              </a:rPr>
              <a:t>防災行政無線</a:t>
            </a:r>
          </a:p>
        </p:txBody>
      </p:sp>
      <p:sp>
        <p:nvSpPr>
          <p:cNvPr id="8" name="テキスト ボックス 7"/>
          <p:cNvSpPr txBox="1"/>
          <p:nvPr/>
        </p:nvSpPr>
        <p:spPr>
          <a:xfrm>
            <a:off x="415290" y="1424940"/>
            <a:ext cx="1706880" cy="738664"/>
          </a:xfrm>
          <a:prstGeom prst="rect">
            <a:avLst/>
          </a:prstGeom>
          <a:noFill/>
        </p:spPr>
        <p:txBody>
          <a:bodyPr wrap="square" rtlCol="0">
            <a:spAutoFit/>
          </a:bodyPr>
          <a:lstStyle/>
          <a:p>
            <a:r>
              <a:rPr lang="ja-JP" altLang="en-US" sz="1400" dirty="0" smtClean="0">
                <a:solidFill>
                  <a:prstClr val="black"/>
                </a:solidFill>
              </a:rPr>
              <a:t>屋外のスピーカーを通じて緊急情報等をお知らせします。</a:t>
            </a:r>
            <a:endParaRPr lang="ja-JP" altLang="en-US" sz="1400" dirty="0">
              <a:solidFill>
                <a:prstClr val="black"/>
              </a:solidFill>
            </a:endParaRPr>
          </a:p>
        </p:txBody>
      </p:sp>
      <p:pic>
        <p:nvPicPr>
          <p:cNvPr id="9" name="図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5760" y="2348866"/>
            <a:ext cx="1269361" cy="1263014"/>
          </a:xfrm>
          <a:prstGeom prst="rect">
            <a:avLst/>
          </a:prstGeom>
        </p:spPr>
      </p:pic>
      <p:pic>
        <p:nvPicPr>
          <p:cNvPr id="10" name="図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01771" y="2689860"/>
            <a:ext cx="866699" cy="922020"/>
          </a:xfrm>
          <a:prstGeom prst="rect">
            <a:avLst/>
          </a:prstGeom>
        </p:spPr>
      </p:pic>
      <p:sp>
        <p:nvSpPr>
          <p:cNvPr id="11" name="角丸四角形 10"/>
          <p:cNvSpPr/>
          <p:nvPr/>
        </p:nvSpPr>
        <p:spPr>
          <a:xfrm>
            <a:off x="4755629" y="4171473"/>
            <a:ext cx="1967859" cy="2328387"/>
          </a:xfrm>
          <a:prstGeom prst="round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solidFill>
                <a:prstClr val="black"/>
              </a:solidFill>
            </a:endParaRPr>
          </a:p>
        </p:txBody>
      </p:sp>
      <p:sp>
        <p:nvSpPr>
          <p:cNvPr id="12" name="テキスト ボックス 11"/>
          <p:cNvSpPr txBox="1"/>
          <p:nvPr/>
        </p:nvSpPr>
        <p:spPr>
          <a:xfrm>
            <a:off x="4985962" y="4443379"/>
            <a:ext cx="1466831" cy="408623"/>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dirty="0" smtClean="0">
                <a:solidFill>
                  <a:prstClr val="black"/>
                </a:solidFill>
              </a:rPr>
              <a:t>ラジオ</a:t>
            </a:r>
            <a:r>
              <a:rPr lang="ja-JP" altLang="en-US" dirty="0">
                <a:solidFill>
                  <a:prstClr val="black"/>
                </a:solidFill>
              </a:rPr>
              <a:t>放送</a:t>
            </a:r>
          </a:p>
        </p:txBody>
      </p:sp>
      <p:sp>
        <p:nvSpPr>
          <p:cNvPr id="13" name="テキスト ボックス 12"/>
          <p:cNvSpPr txBox="1"/>
          <p:nvPr/>
        </p:nvSpPr>
        <p:spPr>
          <a:xfrm>
            <a:off x="4900073" y="5017069"/>
            <a:ext cx="1659419" cy="523220"/>
          </a:xfrm>
          <a:prstGeom prst="rect">
            <a:avLst/>
          </a:prstGeom>
          <a:noFill/>
        </p:spPr>
        <p:txBody>
          <a:bodyPr wrap="square" rtlCol="0">
            <a:spAutoFit/>
          </a:bodyPr>
          <a:lstStyle/>
          <a:p>
            <a:r>
              <a:rPr lang="ja-JP" altLang="en-US" sz="1400" dirty="0" smtClean="0">
                <a:solidFill>
                  <a:prstClr val="black"/>
                </a:solidFill>
              </a:rPr>
              <a:t>災害情報が流れます。</a:t>
            </a:r>
            <a:endParaRPr lang="ja-JP" altLang="en-US" sz="1400" dirty="0">
              <a:solidFill>
                <a:prstClr val="black"/>
              </a:solidFill>
            </a:endParaRPr>
          </a:p>
        </p:txBody>
      </p:sp>
      <p:sp>
        <p:nvSpPr>
          <p:cNvPr id="14" name="角丸四角形 13"/>
          <p:cNvSpPr/>
          <p:nvPr/>
        </p:nvSpPr>
        <p:spPr>
          <a:xfrm>
            <a:off x="2560680" y="783430"/>
            <a:ext cx="1890836" cy="5795011"/>
          </a:xfrm>
          <a:prstGeom prst="round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solidFill>
                <a:prstClr val="black"/>
              </a:solidFill>
            </a:endParaRPr>
          </a:p>
        </p:txBody>
      </p:sp>
      <p:sp>
        <p:nvSpPr>
          <p:cNvPr id="15" name="テキスト ボックス 14"/>
          <p:cNvSpPr txBox="1"/>
          <p:nvPr/>
        </p:nvSpPr>
        <p:spPr>
          <a:xfrm>
            <a:off x="2712486" y="936962"/>
            <a:ext cx="1494458" cy="408623"/>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dirty="0" smtClean="0">
                <a:solidFill>
                  <a:prstClr val="black"/>
                </a:solidFill>
              </a:rPr>
              <a:t>テレビ放送</a:t>
            </a:r>
            <a:endParaRPr lang="ja-JP" altLang="en-US" dirty="0">
              <a:solidFill>
                <a:prstClr val="black"/>
              </a:solidFill>
            </a:endParaRPr>
          </a:p>
        </p:txBody>
      </p:sp>
      <p:sp>
        <p:nvSpPr>
          <p:cNvPr id="16" name="テキスト ボックス 15"/>
          <p:cNvSpPr txBox="1"/>
          <p:nvPr/>
        </p:nvSpPr>
        <p:spPr>
          <a:xfrm>
            <a:off x="2629572" y="1505515"/>
            <a:ext cx="1774319" cy="4154984"/>
          </a:xfrm>
          <a:prstGeom prst="rect">
            <a:avLst/>
          </a:prstGeom>
          <a:noFill/>
        </p:spPr>
        <p:txBody>
          <a:bodyPr wrap="square" rtlCol="0">
            <a:spAutoFit/>
          </a:bodyPr>
          <a:lstStyle/>
          <a:p>
            <a:r>
              <a:rPr lang="ja-JP" altLang="en-US" sz="1400" dirty="0" smtClean="0">
                <a:solidFill>
                  <a:prstClr val="black"/>
                </a:solidFill>
              </a:rPr>
              <a:t>テレビのデータ放送で、地域の災害情報が流れます。</a:t>
            </a:r>
            <a:endParaRPr lang="en-US" altLang="ja-JP" sz="1400" dirty="0" smtClean="0">
              <a:solidFill>
                <a:prstClr val="black"/>
              </a:solidFill>
            </a:endParaRPr>
          </a:p>
          <a:p>
            <a:endParaRPr lang="en-US" altLang="ja-JP" sz="1400" dirty="0" smtClean="0">
              <a:solidFill>
                <a:prstClr val="black"/>
              </a:solidFill>
            </a:endParaRPr>
          </a:p>
          <a:p>
            <a:endParaRPr lang="en-US" altLang="ja-JP" sz="1400" dirty="0" smtClean="0">
              <a:solidFill>
                <a:prstClr val="black"/>
              </a:solidFill>
            </a:endParaRPr>
          </a:p>
          <a:p>
            <a:endParaRPr lang="en-US" altLang="ja-JP" sz="1400" dirty="0" smtClean="0">
              <a:solidFill>
                <a:prstClr val="black"/>
              </a:solidFill>
            </a:endParaRPr>
          </a:p>
          <a:p>
            <a:endParaRPr lang="en-US" altLang="ja-JP" sz="1400" dirty="0" smtClean="0">
              <a:solidFill>
                <a:prstClr val="black"/>
              </a:solidFill>
            </a:endParaRPr>
          </a:p>
          <a:p>
            <a:endParaRPr lang="en-US" altLang="ja-JP" sz="1400" dirty="0" smtClean="0">
              <a:solidFill>
                <a:prstClr val="black"/>
              </a:solidFill>
            </a:endParaRPr>
          </a:p>
          <a:p>
            <a:r>
              <a:rPr lang="ja-JP" altLang="en-US" sz="1400" dirty="0" smtClean="0">
                <a:solidFill>
                  <a:prstClr val="black"/>
                </a:solidFill>
              </a:rPr>
              <a:t>災害時には通常放送画面にＬ字型のスペースを作り、地域の情報をお知らせします。</a:t>
            </a:r>
            <a:endParaRPr lang="en-US" altLang="ja-JP" sz="1400" dirty="0" smtClean="0">
              <a:solidFill>
                <a:prstClr val="black"/>
              </a:solidFill>
            </a:endParaRPr>
          </a:p>
          <a:p>
            <a:endParaRPr lang="en-US" altLang="ja-JP" sz="1400" dirty="0">
              <a:solidFill>
                <a:prstClr val="black"/>
              </a:solidFill>
            </a:endParaRPr>
          </a:p>
          <a:p>
            <a:endParaRPr lang="en-US" altLang="ja-JP" sz="1400" dirty="0" smtClean="0">
              <a:solidFill>
                <a:prstClr val="black"/>
              </a:solidFill>
            </a:endParaRPr>
          </a:p>
          <a:p>
            <a:endParaRPr lang="en-US" altLang="ja-JP" sz="1400" dirty="0">
              <a:solidFill>
                <a:prstClr val="black"/>
              </a:solidFill>
            </a:endParaRPr>
          </a:p>
          <a:p>
            <a:endParaRPr lang="en-US" altLang="ja-JP" sz="1400" dirty="0" smtClean="0">
              <a:solidFill>
                <a:prstClr val="black"/>
              </a:solidFill>
            </a:endParaRPr>
          </a:p>
          <a:p>
            <a:endParaRPr lang="en-US" altLang="ja-JP" sz="1400" dirty="0" smtClean="0">
              <a:solidFill>
                <a:prstClr val="black"/>
              </a:solidFill>
            </a:endParaRPr>
          </a:p>
          <a:p>
            <a:endParaRPr lang="ja-JP" altLang="en-US" sz="1200" dirty="0">
              <a:solidFill>
                <a:prstClr val="black"/>
              </a:solidFill>
            </a:endParaRPr>
          </a:p>
        </p:txBody>
      </p:sp>
      <p:sp>
        <p:nvSpPr>
          <p:cNvPr id="17" name="角丸四角形 16"/>
          <p:cNvSpPr/>
          <p:nvPr/>
        </p:nvSpPr>
        <p:spPr>
          <a:xfrm>
            <a:off x="6987422" y="783429"/>
            <a:ext cx="1805940" cy="2957297"/>
          </a:xfrm>
          <a:prstGeom prst="round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solidFill>
                <a:prstClr val="black"/>
              </a:solidFill>
            </a:endParaRPr>
          </a:p>
        </p:txBody>
      </p:sp>
      <p:sp>
        <p:nvSpPr>
          <p:cNvPr id="18" name="テキスト ボックス 17"/>
          <p:cNvSpPr txBox="1"/>
          <p:nvPr/>
        </p:nvSpPr>
        <p:spPr>
          <a:xfrm>
            <a:off x="7061894" y="898185"/>
            <a:ext cx="1656996" cy="646986"/>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600" dirty="0" smtClean="0">
                <a:solidFill>
                  <a:prstClr val="black"/>
                </a:solidFill>
              </a:rPr>
              <a:t>エリアメール</a:t>
            </a:r>
            <a:endParaRPr lang="en-US" altLang="ja-JP" sz="1600" dirty="0" smtClean="0">
              <a:solidFill>
                <a:prstClr val="black"/>
              </a:solidFill>
            </a:endParaRPr>
          </a:p>
          <a:p>
            <a:pPr algn="ctr"/>
            <a:r>
              <a:rPr lang="ja-JP" altLang="en-US" sz="1600" dirty="0" smtClean="0">
                <a:solidFill>
                  <a:prstClr val="black"/>
                </a:solidFill>
              </a:rPr>
              <a:t>緊急</a:t>
            </a:r>
            <a:r>
              <a:rPr lang="ja-JP" altLang="en-US" sz="1600" dirty="0">
                <a:solidFill>
                  <a:prstClr val="black"/>
                </a:solidFill>
              </a:rPr>
              <a:t>速報</a:t>
            </a:r>
            <a:r>
              <a:rPr lang="ja-JP" altLang="en-US" sz="1600" dirty="0" smtClean="0">
                <a:solidFill>
                  <a:prstClr val="black"/>
                </a:solidFill>
              </a:rPr>
              <a:t>メール</a:t>
            </a:r>
            <a:endParaRPr lang="ja-JP" altLang="en-US" sz="1600" dirty="0">
              <a:solidFill>
                <a:prstClr val="black"/>
              </a:solidFill>
            </a:endParaRPr>
          </a:p>
        </p:txBody>
      </p:sp>
      <p:sp>
        <p:nvSpPr>
          <p:cNvPr id="19" name="テキスト ボックス 18"/>
          <p:cNvSpPr txBox="1"/>
          <p:nvPr/>
        </p:nvSpPr>
        <p:spPr>
          <a:xfrm>
            <a:off x="7007980" y="1656367"/>
            <a:ext cx="1893533" cy="1169551"/>
          </a:xfrm>
          <a:prstGeom prst="rect">
            <a:avLst/>
          </a:prstGeom>
          <a:noFill/>
        </p:spPr>
        <p:txBody>
          <a:bodyPr wrap="square" rtlCol="0">
            <a:spAutoFit/>
          </a:bodyPr>
          <a:lstStyle/>
          <a:p>
            <a:r>
              <a:rPr lang="ja-JP" altLang="en-US" sz="1400" dirty="0" smtClean="0">
                <a:solidFill>
                  <a:prstClr val="black"/>
                </a:solidFill>
              </a:rPr>
              <a:t>お住まいの市町の防災</a:t>
            </a:r>
            <a:r>
              <a:rPr lang="ja-JP" altLang="en-US" sz="1400" dirty="0">
                <a:solidFill>
                  <a:prstClr val="black"/>
                </a:solidFill>
              </a:rPr>
              <a:t>情報</a:t>
            </a:r>
            <a:r>
              <a:rPr lang="ja-JP" altLang="en-US" sz="1400" dirty="0" smtClean="0">
                <a:solidFill>
                  <a:prstClr val="black"/>
                </a:solidFill>
              </a:rPr>
              <a:t>を、携帯電話</a:t>
            </a:r>
            <a:endParaRPr lang="en-US" altLang="ja-JP" sz="1400" dirty="0" smtClean="0">
              <a:solidFill>
                <a:prstClr val="black"/>
              </a:solidFill>
            </a:endParaRPr>
          </a:p>
          <a:p>
            <a:r>
              <a:rPr lang="ja-JP" altLang="en-US" sz="1400" dirty="0" smtClean="0">
                <a:solidFill>
                  <a:prstClr val="black"/>
                </a:solidFill>
              </a:rPr>
              <a:t>（ドコモ・</a:t>
            </a:r>
            <a:r>
              <a:rPr lang="ja-JP" altLang="en-US" sz="1400" dirty="0">
                <a:solidFill>
                  <a:prstClr val="black"/>
                </a:solidFill>
              </a:rPr>
              <a:t>　</a:t>
            </a:r>
            <a:r>
              <a:rPr lang="ja-JP" altLang="en-US" sz="1400" dirty="0" smtClean="0">
                <a:solidFill>
                  <a:prstClr val="black"/>
                </a:solidFill>
              </a:rPr>
              <a:t>ソフトバンク</a:t>
            </a:r>
            <a:endParaRPr lang="en-US" altLang="ja-JP" sz="1400" dirty="0" smtClean="0">
              <a:solidFill>
                <a:prstClr val="black"/>
              </a:solidFill>
            </a:endParaRPr>
          </a:p>
          <a:p>
            <a:r>
              <a:rPr lang="ja-JP" altLang="en-US" sz="1400" dirty="0" smtClean="0">
                <a:solidFill>
                  <a:prstClr val="black"/>
                </a:solidFill>
              </a:rPr>
              <a:t>・</a:t>
            </a:r>
            <a:r>
              <a:rPr lang="en-US" altLang="ja-JP" sz="1400" dirty="0" smtClean="0">
                <a:solidFill>
                  <a:prstClr val="black"/>
                </a:solidFill>
              </a:rPr>
              <a:t>au</a:t>
            </a:r>
            <a:r>
              <a:rPr lang="ja-JP" altLang="en-US" sz="1400" dirty="0" smtClean="0">
                <a:solidFill>
                  <a:prstClr val="black"/>
                </a:solidFill>
              </a:rPr>
              <a:t>の対応機種）に</a:t>
            </a:r>
            <a:endParaRPr lang="en-US" altLang="ja-JP" sz="1400" dirty="0" smtClean="0">
              <a:solidFill>
                <a:prstClr val="black"/>
              </a:solidFill>
            </a:endParaRPr>
          </a:p>
          <a:p>
            <a:r>
              <a:rPr lang="ja-JP" altLang="en-US" sz="1400" dirty="0" smtClean="0">
                <a:solidFill>
                  <a:prstClr val="black"/>
                </a:solidFill>
              </a:rPr>
              <a:t>一斉送信します。</a:t>
            </a:r>
            <a:endParaRPr lang="en-US" altLang="ja-JP" sz="1400" dirty="0" smtClean="0">
              <a:solidFill>
                <a:prstClr val="black"/>
              </a:solidFill>
            </a:endParaRPr>
          </a:p>
        </p:txBody>
      </p:sp>
      <p:sp>
        <p:nvSpPr>
          <p:cNvPr id="20" name="角丸四角形 19"/>
          <p:cNvSpPr/>
          <p:nvPr/>
        </p:nvSpPr>
        <p:spPr>
          <a:xfrm>
            <a:off x="4713261" y="783429"/>
            <a:ext cx="2101782" cy="3344497"/>
          </a:xfrm>
          <a:prstGeom prst="round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dirty="0">
              <a:solidFill>
                <a:prstClr val="black"/>
              </a:solidFill>
            </a:endParaRPr>
          </a:p>
        </p:txBody>
      </p:sp>
      <p:sp>
        <p:nvSpPr>
          <p:cNvPr id="21" name="テキスト ボックス 20"/>
          <p:cNvSpPr txBox="1"/>
          <p:nvPr/>
        </p:nvSpPr>
        <p:spPr>
          <a:xfrm>
            <a:off x="5071345" y="855434"/>
            <a:ext cx="1331370" cy="408623"/>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dirty="0" smtClean="0">
                <a:solidFill>
                  <a:prstClr val="black"/>
                </a:solidFill>
              </a:rPr>
              <a:t>防災メール</a:t>
            </a:r>
            <a:endParaRPr lang="ja-JP" altLang="en-US" dirty="0">
              <a:solidFill>
                <a:prstClr val="black"/>
              </a:solidFill>
            </a:endParaRPr>
          </a:p>
        </p:txBody>
      </p:sp>
      <p:sp>
        <p:nvSpPr>
          <p:cNvPr id="22" name="テキスト ボックス 21"/>
          <p:cNvSpPr txBox="1"/>
          <p:nvPr/>
        </p:nvSpPr>
        <p:spPr>
          <a:xfrm>
            <a:off x="4814928" y="1271259"/>
            <a:ext cx="1908561" cy="1600438"/>
          </a:xfrm>
          <a:prstGeom prst="rect">
            <a:avLst/>
          </a:prstGeom>
          <a:noFill/>
        </p:spPr>
        <p:txBody>
          <a:bodyPr wrap="square" rtlCol="0">
            <a:spAutoFit/>
          </a:bodyPr>
          <a:lstStyle/>
          <a:p>
            <a:r>
              <a:rPr lang="ja-JP" altLang="en-US" sz="1400" dirty="0" smtClean="0">
                <a:solidFill>
                  <a:prstClr val="black"/>
                </a:solidFill>
              </a:rPr>
              <a:t>事前に携帯電話に登録すると、気象情報や防災情報がメールで届きます。お住まいの市町ごとに、二次元バーコードやアドレスを入力して登録しま</a:t>
            </a:r>
            <a:r>
              <a:rPr lang="ja-JP" altLang="en-US" sz="1400" dirty="0">
                <a:solidFill>
                  <a:prstClr val="black"/>
                </a:solidFill>
              </a:rPr>
              <a:t>す</a:t>
            </a:r>
            <a:r>
              <a:rPr lang="ja-JP" altLang="en-US" sz="1400" dirty="0" smtClean="0">
                <a:solidFill>
                  <a:prstClr val="black"/>
                </a:solidFill>
              </a:rPr>
              <a:t>。</a:t>
            </a:r>
            <a:endParaRPr lang="ja-JP" altLang="en-US" sz="1400" dirty="0">
              <a:solidFill>
                <a:prstClr val="black"/>
              </a:solidFill>
            </a:endParaRPr>
          </a:p>
        </p:txBody>
      </p:sp>
      <p:grpSp>
        <p:nvGrpSpPr>
          <p:cNvPr id="29" name="グループ化 28"/>
          <p:cNvGrpSpPr/>
          <p:nvPr/>
        </p:nvGrpSpPr>
        <p:grpSpPr>
          <a:xfrm>
            <a:off x="2776216" y="2097970"/>
            <a:ext cx="1350396" cy="1129901"/>
            <a:chOff x="1804284" y="4533900"/>
            <a:chExt cx="2639168" cy="2095499"/>
          </a:xfrm>
        </p:grpSpPr>
        <p:pic>
          <p:nvPicPr>
            <p:cNvPr id="26" name="図 2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04284" y="4533900"/>
              <a:ext cx="2639168" cy="2095499"/>
            </a:xfrm>
            <a:prstGeom prst="rect">
              <a:avLst/>
            </a:prstGeom>
          </p:spPr>
        </p:pic>
        <p:sp>
          <p:nvSpPr>
            <p:cNvPr id="28" name="円形吹き出し 27"/>
            <p:cNvSpPr/>
            <p:nvPr/>
          </p:nvSpPr>
          <p:spPr>
            <a:xfrm>
              <a:off x="2881666" y="5210653"/>
              <a:ext cx="516854" cy="416720"/>
            </a:xfrm>
            <a:prstGeom prst="wedgeEllipseCallout">
              <a:avLst>
                <a:gd name="adj1" fmla="val 8402"/>
                <a:gd name="adj2" fmla="val 92995"/>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prstClr val="black"/>
                  </a:solidFill>
                </a:rPr>
                <a:t>ｄ</a:t>
              </a:r>
            </a:p>
          </p:txBody>
        </p:sp>
      </p:grpSp>
      <p:sp>
        <p:nvSpPr>
          <p:cNvPr id="30" name="角丸四角形 29"/>
          <p:cNvSpPr/>
          <p:nvPr/>
        </p:nvSpPr>
        <p:spPr>
          <a:xfrm>
            <a:off x="358498" y="4244831"/>
            <a:ext cx="1880146" cy="2220394"/>
          </a:xfrm>
          <a:prstGeom prst="round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solidFill>
                <a:prstClr val="black"/>
              </a:solidFill>
            </a:endParaRPr>
          </a:p>
        </p:txBody>
      </p:sp>
      <p:sp>
        <p:nvSpPr>
          <p:cNvPr id="31" name="テキスト ボックス 30"/>
          <p:cNvSpPr txBox="1"/>
          <p:nvPr/>
        </p:nvSpPr>
        <p:spPr>
          <a:xfrm>
            <a:off x="718735" y="4432689"/>
            <a:ext cx="1119404" cy="408623"/>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dirty="0" smtClean="0">
                <a:solidFill>
                  <a:prstClr val="black"/>
                </a:solidFill>
              </a:rPr>
              <a:t>広報車</a:t>
            </a:r>
            <a:endParaRPr lang="ja-JP" altLang="en-US" dirty="0">
              <a:solidFill>
                <a:prstClr val="black"/>
              </a:solidFill>
            </a:endParaRPr>
          </a:p>
        </p:txBody>
      </p:sp>
      <p:sp>
        <p:nvSpPr>
          <p:cNvPr id="32" name="テキスト ボックス 31"/>
          <p:cNvSpPr txBox="1"/>
          <p:nvPr/>
        </p:nvSpPr>
        <p:spPr>
          <a:xfrm>
            <a:off x="417553" y="4910865"/>
            <a:ext cx="1706880" cy="738664"/>
          </a:xfrm>
          <a:prstGeom prst="rect">
            <a:avLst/>
          </a:prstGeom>
          <a:noFill/>
        </p:spPr>
        <p:txBody>
          <a:bodyPr wrap="square" rtlCol="0">
            <a:spAutoFit/>
          </a:bodyPr>
          <a:lstStyle/>
          <a:p>
            <a:r>
              <a:rPr lang="ja-JP" altLang="en-US" sz="1400" dirty="0">
                <a:solidFill>
                  <a:prstClr val="black"/>
                </a:solidFill>
              </a:rPr>
              <a:t>緊急</a:t>
            </a:r>
            <a:r>
              <a:rPr lang="ja-JP" altLang="en-US" sz="1400" dirty="0" smtClean="0">
                <a:solidFill>
                  <a:prstClr val="black"/>
                </a:solidFill>
              </a:rPr>
              <a:t>時は、広報車で市内を巡回放送します。</a:t>
            </a:r>
            <a:endParaRPr lang="ja-JP" altLang="en-US" sz="1400" dirty="0">
              <a:solidFill>
                <a:prstClr val="black"/>
              </a:solidFill>
            </a:endParaRPr>
          </a:p>
        </p:txBody>
      </p:sp>
      <p:sp>
        <p:nvSpPr>
          <p:cNvPr id="33" name="角丸四角形 32"/>
          <p:cNvSpPr/>
          <p:nvPr/>
        </p:nvSpPr>
        <p:spPr>
          <a:xfrm>
            <a:off x="7003816" y="3797142"/>
            <a:ext cx="1805940" cy="2781300"/>
          </a:xfrm>
          <a:prstGeom prst="round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solidFill>
                <a:prstClr val="black"/>
              </a:solidFill>
            </a:endParaRPr>
          </a:p>
        </p:txBody>
      </p:sp>
      <p:sp>
        <p:nvSpPr>
          <p:cNvPr id="34" name="テキスト ボックス 33"/>
          <p:cNvSpPr txBox="1"/>
          <p:nvPr/>
        </p:nvSpPr>
        <p:spPr>
          <a:xfrm>
            <a:off x="7096815" y="3933584"/>
            <a:ext cx="1592580" cy="715089"/>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dirty="0" smtClean="0">
                <a:solidFill>
                  <a:prstClr val="black"/>
                </a:solidFill>
              </a:rPr>
              <a:t>市町</a:t>
            </a:r>
            <a:endParaRPr lang="en-US" altLang="ja-JP" dirty="0" smtClean="0">
              <a:solidFill>
                <a:prstClr val="black"/>
              </a:solidFill>
            </a:endParaRPr>
          </a:p>
          <a:p>
            <a:pPr algn="ctr"/>
            <a:r>
              <a:rPr lang="ja-JP" altLang="en-US" dirty="0" smtClean="0">
                <a:solidFill>
                  <a:prstClr val="black"/>
                </a:solidFill>
              </a:rPr>
              <a:t>ホームページ</a:t>
            </a:r>
            <a:endParaRPr lang="ja-JP" altLang="en-US" dirty="0">
              <a:solidFill>
                <a:prstClr val="black"/>
              </a:solidFill>
            </a:endParaRPr>
          </a:p>
        </p:txBody>
      </p:sp>
      <p:sp>
        <p:nvSpPr>
          <p:cNvPr id="35" name="テキスト ボックス 34"/>
          <p:cNvSpPr txBox="1"/>
          <p:nvPr/>
        </p:nvSpPr>
        <p:spPr>
          <a:xfrm>
            <a:off x="7036515" y="4668493"/>
            <a:ext cx="1706880" cy="1538883"/>
          </a:xfrm>
          <a:prstGeom prst="rect">
            <a:avLst/>
          </a:prstGeom>
          <a:noFill/>
        </p:spPr>
        <p:txBody>
          <a:bodyPr wrap="square" rtlCol="0">
            <a:spAutoFit/>
          </a:bodyPr>
          <a:lstStyle/>
          <a:p>
            <a:r>
              <a:rPr lang="ja-JP" altLang="en-US" sz="1400" dirty="0" smtClean="0">
                <a:solidFill>
                  <a:prstClr val="black"/>
                </a:solidFill>
              </a:rPr>
              <a:t>災害情報の放送内容等を随時更新しています。</a:t>
            </a:r>
            <a:endParaRPr lang="en-US" altLang="ja-JP" sz="1400" dirty="0" smtClean="0">
              <a:solidFill>
                <a:prstClr val="black"/>
              </a:solidFill>
            </a:endParaRPr>
          </a:p>
          <a:p>
            <a:endParaRPr lang="en-US" altLang="ja-JP" sz="1400" dirty="0" smtClean="0">
              <a:solidFill>
                <a:prstClr val="black"/>
              </a:solidFill>
            </a:endParaRPr>
          </a:p>
          <a:p>
            <a:r>
              <a:rPr lang="ja-JP" altLang="en-US" sz="1400" dirty="0" smtClean="0">
                <a:solidFill>
                  <a:prstClr val="black"/>
                </a:solidFill>
              </a:rPr>
              <a:t>○</a:t>
            </a:r>
            <a:r>
              <a:rPr lang="ja-JP" altLang="en-US" sz="1400" dirty="0">
                <a:solidFill>
                  <a:prstClr val="black"/>
                </a:solidFill>
              </a:rPr>
              <a:t>○</a:t>
            </a:r>
            <a:r>
              <a:rPr lang="ja-JP" altLang="en-US" sz="1400" dirty="0" smtClean="0">
                <a:solidFill>
                  <a:prstClr val="black"/>
                </a:solidFill>
              </a:rPr>
              <a:t>市</a:t>
            </a:r>
            <a:endParaRPr lang="en-US" altLang="ja-JP" sz="1400" dirty="0" smtClean="0">
              <a:solidFill>
                <a:prstClr val="black"/>
              </a:solidFill>
            </a:endParaRPr>
          </a:p>
          <a:p>
            <a:r>
              <a:rPr lang="en-US" altLang="ja-JP" sz="1200" dirty="0">
                <a:solidFill>
                  <a:prstClr val="black"/>
                </a:solidFill>
              </a:rPr>
              <a:t>https://</a:t>
            </a:r>
            <a:r>
              <a:rPr lang="en-US" altLang="ja-JP" sz="1200" dirty="0" smtClean="0">
                <a:solidFill>
                  <a:prstClr val="black"/>
                </a:solidFill>
              </a:rPr>
              <a:t>www.city.sossenn.lg.jp</a:t>
            </a:r>
            <a:r>
              <a:rPr lang="en-US" altLang="ja-JP" sz="1200" dirty="0">
                <a:solidFill>
                  <a:prstClr val="black"/>
                </a:solidFill>
              </a:rPr>
              <a:t>/</a:t>
            </a:r>
            <a:endParaRPr lang="en-US" altLang="ja-JP" sz="1400" dirty="0">
              <a:solidFill>
                <a:prstClr val="black"/>
              </a:solidFill>
            </a:endParaRPr>
          </a:p>
        </p:txBody>
      </p:sp>
      <p:pic>
        <p:nvPicPr>
          <p:cNvPr id="36" name="図 35"/>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075430" y="5519686"/>
            <a:ext cx="950000" cy="794000"/>
          </a:xfrm>
          <a:prstGeom prst="rect">
            <a:avLst/>
          </a:prstGeom>
          <a:ln>
            <a:noFill/>
          </a:ln>
          <a:effectLst/>
        </p:spPr>
      </p:pic>
      <p:pic>
        <p:nvPicPr>
          <p:cNvPr id="38" name="図 3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292769" y="5583836"/>
            <a:ext cx="869793" cy="845463"/>
          </a:xfrm>
          <a:prstGeom prst="rect">
            <a:avLst/>
          </a:prstGeom>
        </p:spPr>
      </p:pic>
      <p:sp>
        <p:nvSpPr>
          <p:cNvPr id="41" name="正方形/長方形 40"/>
          <p:cNvSpPr/>
          <p:nvPr/>
        </p:nvSpPr>
        <p:spPr>
          <a:xfrm>
            <a:off x="76200" y="381000"/>
            <a:ext cx="8938260" cy="63169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 name="テキスト ボックス 3"/>
          <p:cNvSpPr txBox="1"/>
          <p:nvPr/>
        </p:nvSpPr>
        <p:spPr>
          <a:xfrm>
            <a:off x="2122170" y="82489"/>
            <a:ext cx="5417127" cy="584775"/>
          </a:xfrm>
          <a:prstGeom prst="rect">
            <a:avLst/>
          </a:prstGeom>
          <a:solidFill>
            <a:schemeClr val="bg1"/>
          </a:solidFill>
          <a:effectLst/>
        </p:spPr>
        <p:txBody>
          <a:bodyPr wrap="square" rtlCol="0">
            <a:spAutoFit/>
          </a:bodyPr>
          <a:lstStyle/>
          <a:p>
            <a:r>
              <a:rPr lang="ja-JP" altLang="en-US" sz="3200" dirty="0" smtClean="0">
                <a:solidFill>
                  <a:prstClr val="black"/>
                </a:solidFill>
                <a:effectLst>
                  <a:outerShdw blurRad="50800" dist="38100" dir="13500000" algn="br" rotWithShape="0">
                    <a:prstClr val="black">
                      <a:alpha val="40000"/>
                    </a:prstClr>
                  </a:outerShdw>
                </a:effectLst>
                <a:latin typeface="HG創英角ﾎﾟｯﾌﾟ体" panose="040B0A09000000000000" pitchFamily="49" charset="-128"/>
                <a:ea typeface="HG創英角ﾎﾟｯﾌﾟ体" panose="040B0A09000000000000" pitchFamily="49" charset="-128"/>
              </a:rPr>
              <a:t>＜災害時の情報入手方法＞</a:t>
            </a:r>
            <a:endParaRPr lang="ja-JP" altLang="en-US" sz="3200" dirty="0">
              <a:solidFill>
                <a:prstClr val="black"/>
              </a:solidFill>
              <a:effectLst>
                <a:outerShdw blurRad="50800" dist="38100" dir="13500000" algn="br" rotWithShape="0">
                  <a:prstClr val="black">
                    <a:alpha val="40000"/>
                  </a:prstClr>
                </a:outerShdw>
              </a:effectLst>
              <a:latin typeface="HG創英角ﾎﾟｯﾌﾟ体" panose="040B0A09000000000000" pitchFamily="49" charset="-128"/>
              <a:ea typeface="HG創英角ﾎﾟｯﾌﾟ体" panose="040B0A09000000000000" pitchFamily="49" charset="-128"/>
            </a:endParaRPr>
          </a:p>
        </p:txBody>
      </p:sp>
      <p:sp>
        <p:nvSpPr>
          <p:cNvPr id="6" name="テキスト ボックス 5"/>
          <p:cNvSpPr txBox="1"/>
          <p:nvPr/>
        </p:nvSpPr>
        <p:spPr>
          <a:xfrm>
            <a:off x="4654124" y="2980495"/>
            <a:ext cx="1905367" cy="276999"/>
          </a:xfrm>
          <a:prstGeom prst="rect">
            <a:avLst/>
          </a:prstGeom>
          <a:noFill/>
        </p:spPr>
        <p:txBody>
          <a:bodyPr wrap="square" rtlCol="0">
            <a:spAutoFit/>
          </a:bodyPr>
          <a:lstStyle/>
          <a:p>
            <a:pPr algn="ctr"/>
            <a:r>
              <a:rPr lang="en-US" altLang="ja-JP" sz="1200" dirty="0"/>
              <a:t>   </a:t>
            </a:r>
            <a:r>
              <a:rPr lang="en-US" altLang="ja-JP" sz="1200" dirty="0" smtClean="0"/>
              <a:t>sossen@sossenmail.jp</a:t>
            </a:r>
            <a:endParaRPr lang="ja-JP" altLang="en-US" sz="1200" dirty="0">
              <a:solidFill>
                <a:prstClr val="black"/>
              </a:solidFill>
            </a:endParaRPr>
          </a:p>
        </p:txBody>
      </p:sp>
      <p:sp>
        <p:nvSpPr>
          <p:cNvPr id="25" name="テキスト ボックス 24"/>
          <p:cNvSpPr txBox="1"/>
          <p:nvPr/>
        </p:nvSpPr>
        <p:spPr>
          <a:xfrm>
            <a:off x="4631418" y="2808198"/>
            <a:ext cx="2289207" cy="276999"/>
          </a:xfrm>
          <a:prstGeom prst="rect">
            <a:avLst/>
          </a:prstGeom>
          <a:noFill/>
        </p:spPr>
        <p:txBody>
          <a:bodyPr wrap="square" rtlCol="0">
            <a:spAutoFit/>
          </a:bodyPr>
          <a:lstStyle/>
          <a:p>
            <a:r>
              <a:rPr lang="ja-JP" altLang="en-US" sz="1200" dirty="0" smtClean="0">
                <a:solidFill>
                  <a:prstClr val="black"/>
                </a:solidFill>
              </a:rPr>
              <a:t>＜○○市メール配信サービス＞</a:t>
            </a:r>
            <a:endParaRPr lang="ja-JP" altLang="en-US" sz="1200" dirty="0">
              <a:solidFill>
                <a:prstClr val="black"/>
              </a:solidFill>
            </a:endParaRPr>
          </a:p>
        </p:txBody>
      </p:sp>
      <p:pic>
        <p:nvPicPr>
          <p:cNvPr id="37" name="図 36"/>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129787" y="2833041"/>
            <a:ext cx="991611" cy="805268"/>
          </a:xfrm>
          <a:prstGeom prst="rect">
            <a:avLst/>
          </a:prstGeom>
        </p:spPr>
      </p:pic>
      <p:pic>
        <p:nvPicPr>
          <p:cNvPr id="24" name="図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915710" y="2645291"/>
            <a:ext cx="909977" cy="1028223"/>
          </a:xfrm>
          <a:prstGeom prst="rect">
            <a:avLst/>
          </a:prstGeom>
        </p:spPr>
      </p:pic>
      <p:sp>
        <p:nvSpPr>
          <p:cNvPr id="2" name="テキスト ボックス 1"/>
          <p:cNvSpPr txBox="1"/>
          <p:nvPr/>
        </p:nvSpPr>
        <p:spPr>
          <a:xfrm>
            <a:off x="5331959" y="3309745"/>
            <a:ext cx="755334" cy="646331"/>
          </a:xfrm>
          <a:prstGeom prst="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ja-JP" dirty="0" smtClean="0"/>
              <a:t>QR</a:t>
            </a:r>
          </a:p>
          <a:p>
            <a:pPr algn="ctr"/>
            <a:r>
              <a:rPr kumimoji="1" lang="ja-JP" altLang="en-US" dirty="0" smtClean="0"/>
              <a:t>コード</a:t>
            </a:r>
            <a:endParaRPr kumimoji="1" lang="ja-JP" altLang="en-US" dirty="0"/>
          </a:p>
        </p:txBody>
      </p:sp>
    </p:spTree>
    <p:extLst>
      <p:ext uri="{BB962C8B-B14F-4D97-AF65-F5344CB8AC3E}">
        <p14:creationId xmlns:p14="http://schemas.microsoft.com/office/powerpoint/2010/main" val="5116991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8491" y="0"/>
            <a:ext cx="5237018" cy="400110"/>
          </a:xfrm>
          <a:prstGeom prst="rect">
            <a:avLst/>
          </a:prstGeom>
          <a:noFill/>
        </p:spPr>
        <p:txBody>
          <a:bodyPr wrap="square" rtlCol="0">
            <a:spAutoFit/>
          </a:bodyPr>
          <a:lstStyle/>
          <a:p>
            <a:r>
              <a:rPr lang="ja-JP" altLang="en-US" sz="2000" b="1" dirty="0" smtClean="0">
                <a:solidFill>
                  <a:prstClr val="black"/>
                </a:solidFill>
              </a:rPr>
              <a:t>＜防災メールに登録しましょう（例：山口市）＞</a:t>
            </a:r>
            <a:endParaRPr lang="ja-JP" altLang="en-US" sz="2000" b="1" dirty="0">
              <a:solidFill>
                <a:prstClr val="black"/>
              </a:solidFill>
            </a:endParaRPr>
          </a:p>
        </p:txBody>
      </p:sp>
      <p:pic>
        <p:nvPicPr>
          <p:cNvPr id="3" name="図 2"/>
          <p:cNvPicPr/>
          <p:nvPr/>
        </p:nvPicPr>
        <p:blipFill>
          <a:blip r:embed="rId3" cstate="email">
            <a:extLst>
              <a:ext uri="{28A0092B-C50C-407E-A947-70E740481C1C}">
                <a14:useLocalDpi xmlns:a14="http://schemas.microsoft.com/office/drawing/2010/main"/>
              </a:ext>
            </a:extLst>
          </a:blip>
          <a:srcRect/>
          <a:stretch>
            <a:fillRect/>
          </a:stretch>
        </p:blipFill>
        <p:spPr bwMode="auto">
          <a:xfrm>
            <a:off x="2421081" y="522912"/>
            <a:ext cx="5534025" cy="3684819"/>
          </a:xfrm>
          <a:prstGeom prst="rect">
            <a:avLst/>
          </a:prstGeom>
          <a:noFill/>
          <a:ln>
            <a:solidFill>
              <a:schemeClr val="tx1"/>
            </a:solidFill>
          </a:ln>
        </p:spPr>
      </p:pic>
      <p:pic>
        <p:nvPicPr>
          <p:cNvPr id="4" name="図 3"/>
          <p:cNvPicPr/>
          <p:nvPr/>
        </p:nvPicPr>
        <p:blipFill>
          <a:blip r:embed="rId4" cstate="email">
            <a:extLst>
              <a:ext uri="{28A0092B-C50C-407E-A947-70E740481C1C}">
                <a14:useLocalDpi xmlns:a14="http://schemas.microsoft.com/office/drawing/2010/main"/>
              </a:ext>
            </a:extLst>
          </a:blip>
          <a:srcRect/>
          <a:stretch>
            <a:fillRect/>
          </a:stretch>
        </p:blipFill>
        <p:spPr bwMode="auto">
          <a:xfrm rot="1182431">
            <a:off x="462393" y="1921742"/>
            <a:ext cx="3562350" cy="5088255"/>
          </a:xfrm>
          <a:prstGeom prst="rect">
            <a:avLst/>
          </a:prstGeom>
          <a:noFill/>
          <a:ln>
            <a:solidFill>
              <a:schemeClr val="tx1"/>
            </a:solidFill>
          </a:ln>
        </p:spPr>
      </p:pic>
      <p:pic>
        <p:nvPicPr>
          <p:cNvPr id="5" name="図 4"/>
          <p:cNvPicPr/>
          <p:nvPr/>
        </p:nvPicPr>
        <p:blipFill>
          <a:blip r:embed="rId5" cstate="email">
            <a:extLst>
              <a:ext uri="{28A0092B-C50C-407E-A947-70E740481C1C}">
                <a14:useLocalDpi xmlns:a14="http://schemas.microsoft.com/office/drawing/2010/main"/>
              </a:ext>
            </a:extLst>
          </a:blip>
          <a:srcRect/>
          <a:stretch>
            <a:fillRect/>
          </a:stretch>
        </p:blipFill>
        <p:spPr bwMode="auto">
          <a:xfrm>
            <a:off x="3481821" y="3385214"/>
            <a:ext cx="5536565" cy="3395345"/>
          </a:xfrm>
          <a:prstGeom prst="rect">
            <a:avLst/>
          </a:prstGeom>
          <a:noFill/>
          <a:ln>
            <a:solidFill>
              <a:schemeClr val="tx1"/>
            </a:solidFill>
          </a:ln>
        </p:spPr>
      </p:pic>
      <p:sp>
        <p:nvSpPr>
          <p:cNvPr id="6" name="角丸四角形 5"/>
          <p:cNvSpPr/>
          <p:nvPr/>
        </p:nvSpPr>
        <p:spPr>
          <a:xfrm>
            <a:off x="3252485" y="6027169"/>
            <a:ext cx="2805545" cy="571236"/>
          </a:xfrm>
          <a:prstGeom prst="roundRect">
            <a:avLst/>
          </a:prstGeom>
          <a:solidFill>
            <a:srgbClr val="FFFF00"/>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dirty="0" smtClean="0">
                <a:solidFill>
                  <a:prstClr val="black"/>
                </a:solidFill>
              </a:rPr>
              <a:t>利用料なし、通信費のみ</a:t>
            </a:r>
            <a:endParaRPr lang="ja-JP" altLang="en-US" dirty="0">
              <a:solidFill>
                <a:prstClr val="black"/>
              </a:solidFill>
            </a:endParaRPr>
          </a:p>
        </p:txBody>
      </p:sp>
    </p:spTree>
    <p:extLst>
      <p:ext uri="{BB962C8B-B14F-4D97-AF65-F5344CB8AC3E}">
        <p14:creationId xmlns:p14="http://schemas.microsoft.com/office/powerpoint/2010/main" val="29623048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スライド番号プレースホルダー 1"/>
          <p:cNvSpPr>
            <a:spLocks noGrp="1"/>
          </p:cNvSpPr>
          <p:nvPr>
            <p:ph type="sldNum" sz="quarter" idx="12"/>
          </p:nvPr>
        </p:nvSpPr>
        <p:spPr>
          <a:xfrm>
            <a:off x="7086600" y="6220695"/>
            <a:ext cx="2057400" cy="337038"/>
          </a:xfrm>
        </p:spPr>
        <p:txBody>
          <a:bodyPr/>
          <a:lstStyle/>
          <a:p>
            <a:fld id="{886B7CE1-7474-42F9-A3A3-B16D69111079}" type="slidenum">
              <a:rPr lang="ja-JP" altLang="en-US" smtClean="0">
                <a:solidFill>
                  <a:prstClr val="black"/>
                </a:solidFill>
              </a:rPr>
              <a:pPr/>
              <a:t>16</a:t>
            </a:fld>
            <a:endParaRPr lang="ja-JP" altLang="en-US" dirty="0">
              <a:solidFill>
                <a:prstClr val="black"/>
              </a:solidFill>
            </a:endParaRPr>
          </a:p>
        </p:txBody>
      </p:sp>
      <p:sp>
        <p:nvSpPr>
          <p:cNvPr id="14" name="テキスト 15"/>
          <p:cNvSpPr txBox="1"/>
          <p:nvPr/>
        </p:nvSpPr>
        <p:spPr>
          <a:xfrm>
            <a:off x="-14356" y="263769"/>
            <a:ext cx="9158356" cy="295940"/>
          </a:xfrm>
          <a:prstGeom prst="rect">
            <a:avLst/>
          </a:prstGeom>
        </p:spPr>
        <p:style>
          <a:lnRef idx="0">
            <a:schemeClr val="accent1"/>
          </a:lnRef>
          <a:fillRef idx="3">
            <a:schemeClr val="accent1"/>
          </a:fillRef>
          <a:effectRef idx="3">
            <a:schemeClr val="accent1"/>
          </a:effectRef>
          <a:fontRef idx="minor">
            <a:schemeClr val="lt1"/>
          </a:fontRef>
        </p:style>
        <p:txBody>
          <a:bodyPr wrap="square" anchor="ctr">
            <a:noAutofit/>
          </a:bodyPr>
          <a:lstStyle/>
          <a:p>
            <a:pPr algn="ctr">
              <a:defRPr lang="ja-JP" altLang="en-US"/>
            </a:pPr>
            <a:r>
              <a:rPr lang="ja-JP" altLang="en-US" sz="1846" b="1" dirty="0">
                <a:solidFill>
                  <a:schemeClr val="bg1"/>
                </a:solidFill>
                <a:latin typeface="+mj-ea"/>
                <a:ea typeface="+mj-ea"/>
              </a:rPr>
              <a:t>避難を呼びかける手段の例：「逃げなきゃコール」について</a:t>
            </a:r>
          </a:p>
        </p:txBody>
      </p:sp>
      <p:sp>
        <p:nvSpPr>
          <p:cNvPr id="19" name="角丸四角形 128"/>
          <p:cNvSpPr/>
          <p:nvPr/>
        </p:nvSpPr>
        <p:spPr>
          <a:xfrm>
            <a:off x="170567" y="777982"/>
            <a:ext cx="8788382" cy="1587515"/>
          </a:xfrm>
          <a:prstGeom prst="roundRect">
            <a:avLst>
              <a:gd name="adj" fmla="val 1705"/>
            </a:avLst>
          </a:prstGeom>
          <a:solidFill>
            <a:srgbClr val="E9FFFF"/>
          </a:solidFill>
          <a:ln>
            <a:solidFill>
              <a:schemeClr val="accent5"/>
            </a:solidFill>
          </a:ln>
        </p:spPr>
        <p:style>
          <a:lnRef idx="1">
            <a:schemeClr val="accent2"/>
          </a:lnRef>
          <a:fillRef idx="2">
            <a:schemeClr val="accent2"/>
          </a:fillRef>
          <a:effectRef idx="1">
            <a:schemeClr val="accent2"/>
          </a:effectRef>
          <a:fontRef idx="minor">
            <a:schemeClr val="dk1"/>
          </a:fontRef>
        </p:style>
        <p:txBody>
          <a:bodyPr rtlCol="0" anchor="t" anchorCtr="0"/>
          <a:lstStyle/>
          <a:p>
            <a:pPr marL="132926" indent="-132926">
              <a:lnSpc>
                <a:spcPts val="1200"/>
              </a:lnSpc>
            </a:pPr>
            <a:endParaRPr lang="en-US" altLang="ja-JP" sz="1292" dirty="0">
              <a:solidFill>
                <a:schemeClr val="tx1"/>
              </a:solidFill>
              <a:latin typeface="+mj-ea"/>
              <a:ea typeface="+mj-ea"/>
              <a:cs typeface="Meiryo UI" pitchFamily="50" charset="-128"/>
            </a:endParaRPr>
          </a:p>
          <a:p>
            <a:pPr marL="132926" indent="-132926">
              <a:lnSpc>
                <a:spcPts val="1662"/>
              </a:lnSpc>
            </a:pPr>
            <a:r>
              <a:rPr lang="ja-JP" altLang="en-US" sz="1292" b="1" dirty="0">
                <a:solidFill>
                  <a:schemeClr val="tx1"/>
                </a:solidFill>
                <a:latin typeface="+mj-ea"/>
                <a:ea typeface="+mj-ea"/>
                <a:cs typeface="Meiryo UI" pitchFamily="50" charset="-128"/>
              </a:rPr>
              <a:t>■スマートフォンアプリやショートメッセージサービス（</a:t>
            </a:r>
            <a:r>
              <a:rPr lang="en-US" altLang="ja-JP" sz="1292" b="1" dirty="0">
                <a:solidFill>
                  <a:schemeClr val="tx1"/>
                </a:solidFill>
                <a:latin typeface="+mj-ea"/>
                <a:ea typeface="+mj-ea"/>
                <a:cs typeface="Meiryo UI" pitchFamily="50" charset="-128"/>
              </a:rPr>
              <a:t>SMS</a:t>
            </a:r>
            <a:r>
              <a:rPr lang="ja-JP" altLang="en-US" sz="1292" b="1" dirty="0">
                <a:solidFill>
                  <a:schemeClr val="tx1"/>
                </a:solidFill>
                <a:latin typeface="+mj-ea"/>
                <a:ea typeface="+mj-ea"/>
                <a:cs typeface="Meiryo UI" pitchFamily="50" charset="-128"/>
              </a:rPr>
              <a:t>）を活用し、プッシュ型で家族の住む地域の防災情報を入手して、離れて暮らす高齢者等の家族に危険が迫った場合に直接電話をかけて避難を呼びかける（国土交通省）</a:t>
            </a:r>
            <a:endParaRPr lang="en-US" altLang="ja-JP" sz="1292" b="1" dirty="0">
              <a:solidFill>
                <a:schemeClr val="tx1"/>
              </a:solidFill>
              <a:latin typeface="+mj-ea"/>
              <a:ea typeface="+mj-ea"/>
              <a:cs typeface="Meiryo UI" pitchFamily="50" charset="-128"/>
            </a:endParaRPr>
          </a:p>
          <a:p>
            <a:pPr marL="132926" indent="-132926">
              <a:lnSpc>
                <a:spcPts val="1662"/>
              </a:lnSpc>
            </a:pPr>
            <a:r>
              <a:rPr lang="ja-JP" altLang="en-US" sz="1292" b="1" dirty="0">
                <a:solidFill>
                  <a:schemeClr val="tx1"/>
                </a:solidFill>
                <a:latin typeface="+mj-ea"/>
                <a:ea typeface="+mj-ea"/>
                <a:cs typeface="Meiryo UI" pitchFamily="50" charset="-128"/>
              </a:rPr>
              <a:t>■</a:t>
            </a:r>
            <a:r>
              <a:rPr lang="ja-JP" altLang="en-US" sz="1292" b="1" dirty="0">
                <a:solidFill>
                  <a:srgbClr val="FF0000"/>
                </a:solidFill>
                <a:latin typeface="+mj-ea"/>
                <a:ea typeface="+mj-ea"/>
                <a:cs typeface="Meiryo UI" pitchFamily="50" charset="-128"/>
              </a:rPr>
              <a:t>高齢者の家族などが</a:t>
            </a:r>
            <a:r>
              <a:rPr lang="ja-JP" altLang="en-US" sz="1292" b="1" dirty="0">
                <a:solidFill>
                  <a:srgbClr val="FF0000"/>
                </a:solidFill>
                <a:latin typeface="+mj-ea"/>
                <a:cs typeface="Meiryo UI" pitchFamily="50" charset="-128"/>
              </a:rPr>
              <a:t>暮らす離れた地域を登録</a:t>
            </a:r>
            <a:r>
              <a:rPr lang="ja-JP" altLang="en-US" sz="1292" b="1" dirty="0">
                <a:solidFill>
                  <a:schemeClr val="tx1"/>
                </a:solidFill>
                <a:latin typeface="+mj-ea"/>
                <a:cs typeface="Meiryo UI" pitchFamily="50" charset="-128"/>
              </a:rPr>
              <a:t>しておくことで、登録した地域に水害などの</a:t>
            </a:r>
            <a:r>
              <a:rPr lang="ja-JP" altLang="en-US" sz="1292" b="1" dirty="0">
                <a:solidFill>
                  <a:srgbClr val="FF0000"/>
                </a:solidFill>
                <a:latin typeface="+mj-ea"/>
                <a:cs typeface="Meiryo UI" pitchFamily="50" charset="-128"/>
              </a:rPr>
              <a:t>危険が迫った際に</a:t>
            </a:r>
            <a:r>
              <a:rPr lang="ja-JP" altLang="en-US" sz="1292" b="1" dirty="0">
                <a:solidFill>
                  <a:schemeClr val="tx1"/>
                </a:solidFill>
                <a:latin typeface="+mj-ea"/>
                <a:cs typeface="Meiryo UI" pitchFamily="50" charset="-128"/>
              </a:rPr>
              <a:t>、アプリ等で</a:t>
            </a:r>
            <a:r>
              <a:rPr lang="ja-JP" altLang="en-US" sz="1292" b="1" dirty="0">
                <a:solidFill>
                  <a:srgbClr val="FF0000"/>
                </a:solidFill>
                <a:latin typeface="+mj-ea"/>
                <a:cs typeface="Meiryo UI" pitchFamily="50" charset="-128"/>
              </a:rPr>
              <a:t>防災情報を受け取れ</a:t>
            </a:r>
            <a:r>
              <a:rPr lang="ja-JP" altLang="en-US" sz="1292" b="1" dirty="0">
                <a:solidFill>
                  <a:schemeClr val="tx1"/>
                </a:solidFill>
                <a:latin typeface="+mj-ea"/>
                <a:cs typeface="Meiryo UI" pitchFamily="50" charset="-128"/>
              </a:rPr>
              <a:t>るようになり、この情報を基に</a:t>
            </a:r>
            <a:r>
              <a:rPr lang="ja-JP" altLang="en-US" sz="1292" b="1" dirty="0">
                <a:solidFill>
                  <a:srgbClr val="FF0000"/>
                </a:solidFill>
                <a:latin typeface="+mj-ea"/>
                <a:cs typeface="Meiryo UI" pitchFamily="50" charset="-128"/>
              </a:rPr>
              <a:t>直接電話等で「逃げなきゃ」と避難を呼びかけて</a:t>
            </a:r>
            <a:r>
              <a:rPr lang="ja-JP" altLang="en-US" sz="1292" b="1" dirty="0">
                <a:solidFill>
                  <a:schemeClr val="tx1"/>
                </a:solidFill>
                <a:latin typeface="+mj-ea"/>
                <a:cs typeface="Meiryo UI" pitchFamily="50" charset="-128"/>
              </a:rPr>
              <a:t>、</a:t>
            </a:r>
            <a:r>
              <a:rPr lang="ja-JP" altLang="en-US" sz="1292" b="1" dirty="0">
                <a:solidFill>
                  <a:srgbClr val="FF0000"/>
                </a:solidFill>
                <a:latin typeface="+mj-ea"/>
                <a:cs typeface="Meiryo UI" pitchFamily="50" charset="-128"/>
              </a:rPr>
              <a:t>避難を後押し</a:t>
            </a:r>
            <a:r>
              <a:rPr lang="ja-JP" altLang="en-US" sz="1292" b="1" dirty="0">
                <a:solidFill>
                  <a:schemeClr val="tx1"/>
                </a:solidFill>
                <a:latin typeface="+mj-ea"/>
                <a:cs typeface="Meiryo UI" pitchFamily="50" charset="-128"/>
              </a:rPr>
              <a:t>する。</a:t>
            </a:r>
            <a:endParaRPr lang="en-US" altLang="ja-JP" sz="1292" b="1" dirty="0">
              <a:solidFill>
                <a:schemeClr val="tx1"/>
              </a:solidFill>
              <a:latin typeface="+mj-ea"/>
              <a:ea typeface="+mj-ea"/>
              <a:cs typeface="Meiryo UI" pitchFamily="50" charset="-128"/>
            </a:endParaRPr>
          </a:p>
          <a:p>
            <a:pPr marL="132926" indent="-132926">
              <a:lnSpc>
                <a:spcPts val="1662"/>
              </a:lnSpc>
            </a:pPr>
            <a:r>
              <a:rPr lang="ja-JP" altLang="en-US" sz="1292" b="1" dirty="0">
                <a:solidFill>
                  <a:schemeClr val="tx1"/>
                </a:solidFill>
                <a:latin typeface="+mj-ea"/>
                <a:ea typeface="+mj-ea"/>
                <a:cs typeface="Meiryo UI" pitchFamily="50" charset="-128"/>
              </a:rPr>
              <a:t>■令和元年東日本台風では、同社から配信された災害・避難情報を確認した後、</a:t>
            </a:r>
            <a:r>
              <a:rPr lang="ja-JP" altLang="en-US" sz="1292" b="1" dirty="0">
                <a:solidFill>
                  <a:srgbClr val="FF0000"/>
                </a:solidFill>
                <a:latin typeface="+mj-ea"/>
                <a:ea typeface="+mj-ea"/>
                <a:cs typeface="Meiryo UI" pitchFamily="50" charset="-128"/>
              </a:rPr>
              <a:t>「</a:t>
            </a:r>
            <a:r>
              <a:rPr lang="en-US" altLang="ja-JP" sz="1292" b="1" dirty="0">
                <a:solidFill>
                  <a:srgbClr val="FF0000"/>
                </a:solidFill>
                <a:latin typeface="+mj-ea"/>
                <a:ea typeface="+mj-ea"/>
                <a:cs typeface="Meiryo UI" pitchFamily="50" charset="-128"/>
              </a:rPr>
              <a:t>54</a:t>
            </a:r>
            <a:r>
              <a:rPr lang="ja-JP" altLang="en-US" sz="1292" b="1" dirty="0">
                <a:solidFill>
                  <a:srgbClr val="FF0000"/>
                </a:solidFill>
                <a:latin typeface="+mj-ea"/>
                <a:ea typeface="+mj-ea"/>
                <a:cs typeface="Meiryo UI" pitchFamily="50" charset="-128"/>
              </a:rPr>
              <a:t>％」が家族等に連絡を取り</a:t>
            </a:r>
            <a:r>
              <a:rPr lang="ja-JP" altLang="en-US" sz="1292" b="1" dirty="0">
                <a:solidFill>
                  <a:schemeClr val="tx1"/>
                </a:solidFill>
                <a:latin typeface="+mj-ea"/>
                <a:ea typeface="+mj-ea"/>
                <a:cs typeface="Meiryo UI" pitchFamily="50" charset="-128"/>
              </a:rPr>
              <a:t>、また、連絡を受けた家族等のうち</a:t>
            </a:r>
            <a:r>
              <a:rPr lang="ja-JP" altLang="en-US" sz="1292" b="1" dirty="0">
                <a:solidFill>
                  <a:srgbClr val="FF0000"/>
                </a:solidFill>
                <a:latin typeface="+mj-ea"/>
                <a:ea typeface="+mj-ea"/>
                <a:cs typeface="Meiryo UI" pitchFamily="50" charset="-128"/>
              </a:rPr>
              <a:t>「</a:t>
            </a:r>
            <a:r>
              <a:rPr lang="en-US" altLang="ja-JP" sz="1292" b="1" dirty="0">
                <a:solidFill>
                  <a:srgbClr val="FF0000"/>
                </a:solidFill>
                <a:latin typeface="+mj-ea"/>
                <a:ea typeface="+mj-ea"/>
                <a:cs typeface="Meiryo UI" pitchFamily="50" charset="-128"/>
              </a:rPr>
              <a:t>58</a:t>
            </a:r>
            <a:r>
              <a:rPr lang="ja-JP" altLang="en-US" sz="1292" b="1" dirty="0">
                <a:solidFill>
                  <a:srgbClr val="FF0000"/>
                </a:solidFill>
                <a:latin typeface="+mj-ea"/>
                <a:ea typeface="+mj-ea"/>
                <a:cs typeface="Meiryo UI" pitchFamily="50" charset="-128"/>
              </a:rPr>
              <a:t>％」が避難行動をとっていた</a:t>
            </a:r>
            <a:r>
              <a:rPr lang="ja-JP" altLang="en-US" sz="1292" b="1" dirty="0">
                <a:solidFill>
                  <a:schemeClr val="tx1"/>
                </a:solidFill>
                <a:latin typeface="+mj-ea"/>
                <a:ea typeface="+mj-ea"/>
                <a:cs typeface="Meiryo UI" pitchFamily="50" charset="-128"/>
              </a:rPr>
              <a:t>。</a:t>
            </a:r>
            <a:endParaRPr lang="en-US" altLang="ja-JP" sz="1292" b="1" dirty="0">
              <a:solidFill>
                <a:schemeClr val="tx1"/>
              </a:solidFill>
              <a:latin typeface="+mj-ea"/>
              <a:ea typeface="+mj-ea"/>
              <a:cs typeface="Meiryo UI" pitchFamily="50" charset="-128"/>
            </a:endParaRPr>
          </a:p>
        </p:txBody>
      </p:sp>
      <p:sp>
        <p:nvSpPr>
          <p:cNvPr id="20" name="正方形/長方形 127"/>
          <p:cNvSpPr/>
          <p:nvPr/>
        </p:nvSpPr>
        <p:spPr>
          <a:xfrm>
            <a:off x="172851" y="637305"/>
            <a:ext cx="1698004" cy="270041"/>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sz="1477" b="1" dirty="0">
                <a:latin typeface="+mj-ea"/>
                <a:ea typeface="+mj-ea"/>
              </a:rPr>
              <a:t>概要</a:t>
            </a:r>
          </a:p>
        </p:txBody>
      </p:sp>
      <p:pic>
        <p:nvPicPr>
          <p:cNvPr id="6" name="図 5"/>
          <p:cNvPicPr>
            <a:picLocks noChangeAspect="1"/>
          </p:cNvPicPr>
          <p:nvPr/>
        </p:nvPicPr>
        <p:blipFill>
          <a:blip r:embed="rId3"/>
          <a:stretch>
            <a:fillRect/>
          </a:stretch>
        </p:blipFill>
        <p:spPr>
          <a:xfrm>
            <a:off x="583865" y="2462865"/>
            <a:ext cx="7851485" cy="4070575"/>
          </a:xfrm>
          <a:prstGeom prst="rect">
            <a:avLst/>
          </a:prstGeom>
        </p:spPr>
      </p:pic>
    </p:spTree>
    <p:extLst>
      <p:ext uri="{BB962C8B-B14F-4D97-AF65-F5344CB8AC3E}">
        <p14:creationId xmlns:p14="http://schemas.microsoft.com/office/powerpoint/2010/main" val="19491682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86523" y="2407048"/>
            <a:ext cx="3476397" cy="2823114"/>
          </a:xfrm>
          <a:prstGeom prst="rect">
            <a:avLst/>
          </a:prstGeom>
        </p:spPr>
      </p:pic>
      <p:sp>
        <p:nvSpPr>
          <p:cNvPr id="6" name="角丸四角形 5"/>
          <p:cNvSpPr/>
          <p:nvPr/>
        </p:nvSpPr>
        <p:spPr>
          <a:xfrm>
            <a:off x="145473" y="132946"/>
            <a:ext cx="1784817" cy="477982"/>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ysClr val="windowText" lastClr="000000"/>
                </a:solidFill>
              </a:rPr>
              <a:t>携帯電話から</a:t>
            </a:r>
            <a:endParaRPr lang="ja-JP" altLang="en-US" dirty="0">
              <a:solidFill>
                <a:sysClr val="windowText" lastClr="000000"/>
              </a:solidFill>
            </a:endParaRPr>
          </a:p>
        </p:txBody>
      </p:sp>
      <p:sp>
        <p:nvSpPr>
          <p:cNvPr id="7" name="正方形/長方形 6"/>
          <p:cNvSpPr/>
          <p:nvPr/>
        </p:nvSpPr>
        <p:spPr>
          <a:xfrm>
            <a:off x="2089117" y="395519"/>
            <a:ext cx="5316683" cy="1108363"/>
          </a:xfrm>
          <a:prstGeom prst="rect">
            <a:avLst/>
          </a:prstGeom>
          <a:solidFill>
            <a:srgbClr val="FFFFE1"/>
          </a:solidFill>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3600" dirty="0" smtClean="0">
                <a:solidFill>
                  <a:prstClr val="black"/>
                </a:solidFill>
              </a:rPr>
              <a:t>エリアメール　</a:t>
            </a:r>
            <a:r>
              <a:rPr lang="ja-JP" altLang="en-US" dirty="0" smtClean="0">
                <a:solidFill>
                  <a:prstClr val="black"/>
                </a:solidFill>
              </a:rPr>
              <a:t>（ＮＴＴドコモ）</a:t>
            </a:r>
            <a:endParaRPr lang="en-US" altLang="ja-JP" dirty="0" smtClean="0">
              <a:solidFill>
                <a:prstClr val="black"/>
              </a:solidFill>
            </a:endParaRPr>
          </a:p>
          <a:p>
            <a:pPr algn="ctr"/>
            <a:r>
              <a:rPr lang="ja-JP" altLang="en-US" sz="3600" dirty="0" smtClean="0">
                <a:solidFill>
                  <a:prstClr val="black"/>
                </a:solidFill>
              </a:rPr>
              <a:t>緊急速報メール</a:t>
            </a:r>
            <a:r>
              <a:rPr lang="ja-JP" altLang="en-US" dirty="0" smtClean="0">
                <a:solidFill>
                  <a:prstClr val="black"/>
                </a:solidFill>
              </a:rPr>
              <a:t>（</a:t>
            </a:r>
            <a:r>
              <a:rPr lang="en-US" altLang="ja-JP" dirty="0" smtClean="0">
                <a:solidFill>
                  <a:prstClr val="black"/>
                </a:solidFill>
              </a:rPr>
              <a:t>au</a:t>
            </a:r>
            <a:r>
              <a:rPr lang="ja-JP" altLang="en-US" dirty="0" smtClean="0">
                <a:solidFill>
                  <a:prstClr val="black"/>
                </a:solidFill>
              </a:rPr>
              <a:t>・ＳｏｆｔＢａｎｋ）</a:t>
            </a:r>
            <a:endParaRPr lang="ja-JP" altLang="en-US" dirty="0">
              <a:solidFill>
                <a:prstClr val="black"/>
              </a:solidFill>
            </a:endParaRPr>
          </a:p>
        </p:txBody>
      </p:sp>
      <p:pic>
        <p:nvPicPr>
          <p:cNvPr id="9" name="図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733" y="1836525"/>
            <a:ext cx="5652235" cy="2826118"/>
          </a:xfrm>
          <a:prstGeom prst="rect">
            <a:avLst/>
          </a:prstGeom>
        </p:spPr>
      </p:pic>
      <p:sp>
        <p:nvSpPr>
          <p:cNvPr id="10" name="テキスト ボックス 9"/>
          <p:cNvSpPr txBox="1"/>
          <p:nvPr/>
        </p:nvSpPr>
        <p:spPr>
          <a:xfrm>
            <a:off x="4747458" y="4215743"/>
            <a:ext cx="839065" cy="276999"/>
          </a:xfrm>
          <a:prstGeom prst="rect">
            <a:avLst/>
          </a:prstGeom>
          <a:noFill/>
        </p:spPr>
        <p:txBody>
          <a:bodyPr wrap="square" rtlCol="0">
            <a:spAutoFit/>
          </a:bodyPr>
          <a:lstStyle/>
          <a:p>
            <a:r>
              <a:rPr lang="en-US" altLang="ja-JP" sz="1200" dirty="0" smtClean="0">
                <a:solidFill>
                  <a:prstClr val="black"/>
                </a:solidFill>
              </a:rPr>
              <a:t>au</a:t>
            </a:r>
            <a:r>
              <a:rPr lang="ja-JP" altLang="en-US" sz="1200" dirty="0" smtClean="0">
                <a:solidFill>
                  <a:prstClr val="black"/>
                </a:solidFill>
              </a:rPr>
              <a:t>ＨＰより</a:t>
            </a:r>
            <a:endParaRPr lang="ja-JP" altLang="en-US" sz="1200" dirty="0">
              <a:solidFill>
                <a:prstClr val="black"/>
              </a:solidFill>
            </a:endParaRPr>
          </a:p>
        </p:txBody>
      </p:sp>
      <p:sp>
        <p:nvSpPr>
          <p:cNvPr id="11" name="テキスト ボックス 10"/>
          <p:cNvSpPr txBox="1"/>
          <p:nvPr/>
        </p:nvSpPr>
        <p:spPr>
          <a:xfrm>
            <a:off x="8004464" y="5230162"/>
            <a:ext cx="1139536" cy="276999"/>
          </a:xfrm>
          <a:prstGeom prst="rect">
            <a:avLst/>
          </a:prstGeom>
          <a:noFill/>
        </p:spPr>
        <p:txBody>
          <a:bodyPr wrap="square" rtlCol="0">
            <a:spAutoFit/>
          </a:bodyPr>
          <a:lstStyle/>
          <a:p>
            <a:r>
              <a:rPr lang="ja-JP" altLang="en-US" sz="1200" dirty="0">
                <a:solidFill>
                  <a:prstClr val="black"/>
                </a:solidFill>
              </a:rPr>
              <a:t>ドコモ</a:t>
            </a:r>
            <a:r>
              <a:rPr lang="ja-JP" altLang="en-US" sz="1200" dirty="0" smtClean="0">
                <a:solidFill>
                  <a:prstClr val="black"/>
                </a:solidFill>
              </a:rPr>
              <a:t>ＨＰより</a:t>
            </a:r>
            <a:endParaRPr lang="ja-JP" altLang="en-US" sz="1200" dirty="0">
              <a:solidFill>
                <a:prstClr val="black"/>
              </a:solidFill>
            </a:endParaRPr>
          </a:p>
        </p:txBody>
      </p:sp>
      <p:sp>
        <p:nvSpPr>
          <p:cNvPr id="12" name="角丸四角形 11"/>
          <p:cNvSpPr/>
          <p:nvPr/>
        </p:nvSpPr>
        <p:spPr>
          <a:xfrm>
            <a:off x="145473" y="5888241"/>
            <a:ext cx="2805545" cy="789710"/>
          </a:xfrm>
          <a:prstGeom prst="roundRect">
            <a:avLst/>
          </a:prstGeom>
          <a:solidFill>
            <a:srgbClr val="FFFF00"/>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dirty="0" smtClean="0">
                <a:solidFill>
                  <a:prstClr val="black"/>
                </a:solidFill>
              </a:rPr>
              <a:t>使用料や通信料は無料</a:t>
            </a:r>
            <a:endParaRPr lang="ja-JP" altLang="en-US" dirty="0">
              <a:solidFill>
                <a:prstClr val="black"/>
              </a:solidFill>
            </a:endParaRPr>
          </a:p>
        </p:txBody>
      </p:sp>
      <p:sp>
        <p:nvSpPr>
          <p:cNvPr id="13" name="角丸四角形 12"/>
          <p:cNvSpPr/>
          <p:nvPr/>
        </p:nvSpPr>
        <p:spPr>
          <a:xfrm>
            <a:off x="3172689" y="5881373"/>
            <a:ext cx="2805545" cy="789710"/>
          </a:xfrm>
          <a:prstGeom prst="roundRect">
            <a:avLst/>
          </a:prstGeom>
          <a:solidFill>
            <a:srgbClr val="FFFF00"/>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dirty="0" smtClean="0">
                <a:solidFill>
                  <a:prstClr val="black"/>
                </a:solidFill>
              </a:rPr>
              <a:t>使える機種を確認</a:t>
            </a:r>
            <a:endParaRPr lang="ja-JP" altLang="en-US" dirty="0">
              <a:solidFill>
                <a:prstClr val="black"/>
              </a:solidFill>
            </a:endParaRPr>
          </a:p>
        </p:txBody>
      </p:sp>
      <p:sp>
        <p:nvSpPr>
          <p:cNvPr id="14" name="角丸四角形 13"/>
          <p:cNvSpPr/>
          <p:nvPr/>
        </p:nvSpPr>
        <p:spPr>
          <a:xfrm>
            <a:off x="6144489" y="5876063"/>
            <a:ext cx="2805545" cy="789710"/>
          </a:xfrm>
          <a:prstGeom prst="roundRect">
            <a:avLst/>
          </a:prstGeom>
          <a:solidFill>
            <a:srgbClr val="FFFF00"/>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dirty="0" smtClean="0">
                <a:solidFill>
                  <a:prstClr val="black"/>
                </a:solidFill>
              </a:rPr>
              <a:t>受信設定が必要な場合も</a:t>
            </a:r>
            <a:endParaRPr lang="ja-JP" altLang="en-US" dirty="0">
              <a:solidFill>
                <a:prstClr val="black"/>
              </a:solidFill>
            </a:endParaRPr>
          </a:p>
        </p:txBody>
      </p:sp>
    </p:spTree>
    <p:extLst>
      <p:ext uri="{BB962C8B-B14F-4D97-AF65-F5344CB8AC3E}">
        <p14:creationId xmlns:p14="http://schemas.microsoft.com/office/powerpoint/2010/main" val="13875961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13797" y="606942"/>
            <a:ext cx="4996462" cy="2802475"/>
          </a:xfrm>
          <a:prstGeom prst="rect">
            <a:avLst/>
          </a:prstGeom>
          <a:ln>
            <a:solidFill>
              <a:schemeClr val="tx1"/>
            </a:solidFill>
          </a:ln>
        </p:spPr>
      </p:pic>
      <p:pic>
        <p:nvPicPr>
          <p:cNvPr id="4" name="図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2365" y="576088"/>
            <a:ext cx="2135413" cy="2981325"/>
          </a:xfrm>
          <a:prstGeom prst="rect">
            <a:avLst/>
          </a:prstGeom>
        </p:spPr>
      </p:pic>
      <p:pic>
        <p:nvPicPr>
          <p:cNvPr id="8" name="図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98652" y="1794103"/>
            <a:ext cx="1334839" cy="1336579"/>
          </a:xfrm>
          <a:prstGeom prst="rect">
            <a:avLst/>
          </a:prstGeom>
        </p:spPr>
      </p:pic>
      <p:sp>
        <p:nvSpPr>
          <p:cNvPr id="10" name="テキスト ボックス 9"/>
          <p:cNvSpPr txBox="1"/>
          <p:nvPr/>
        </p:nvSpPr>
        <p:spPr>
          <a:xfrm>
            <a:off x="0" y="104075"/>
            <a:ext cx="7833360" cy="461665"/>
          </a:xfrm>
          <a:prstGeom prst="rect">
            <a:avLst/>
          </a:prstGeom>
          <a:noFill/>
        </p:spPr>
        <p:txBody>
          <a:bodyPr wrap="square" rtlCol="0">
            <a:spAutoFit/>
          </a:bodyPr>
          <a:lstStyle/>
          <a:p>
            <a:r>
              <a:rPr lang="ja-JP" altLang="en-US" sz="2400" b="1" dirty="0">
                <a:solidFill>
                  <a:prstClr val="black"/>
                </a:solidFill>
              </a:rPr>
              <a:t>＜</a:t>
            </a:r>
            <a:r>
              <a:rPr lang="ja-JP" altLang="en-US" sz="2400" b="1" u="sng" dirty="0">
                <a:solidFill>
                  <a:prstClr val="black"/>
                </a:solidFill>
              </a:rPr>
              <a:t>テレビのデータ放送で最新</a:t>
            </a:r>
            <a:r>
              <a:rPr lang="ja-JP" altLang="en-US" sz="2400" b="1" u="sng" dirty="0" smtClean="0">
                <a:solidFill>
                  <a:prstClr val="black"/>
                </a:solidFill>
              </a:rPr>
              <a:t>の防災情報</a:t>
            </a:r>
            <a:r>
              <a:rPr lang="ja-JP" altLang="en-US" sz="2400" b="1" u="sng" dirty="0">
                <a:solidFill>
                  <a:prstClr val="black"/>
                </a:solidFill>
              </a:rPr>
              <a:t>を確認しましょう</a:t>
            </a:r>
            <a:r>
              <a:rPr lang="ja-JP" altLang="en-US" sz="2400" b="1" dirty="0">
                <a:solidFill>
                  <a:prstClr val="black"/>
                </a:solidFill>
              </a:rPr>
              <a:t>＞</a:t>
            </a:r>
          </a:p>
        </p:txBody>
      </p:sp>
      <p:sp>
        <p:nvSpPr>
          <p:cNvPr id="11" name="角丸四角形吹き出し 10"/>
          <p:cNvSpPr/>
          <p:nvPr/>
        </p:nvSpPr>
        <p:spPr>
          <a:xfrm>
            <a:off x="2532090" y="3579002"/>
            <a:ext cx="5631180" cy="678320"/>
          </a:xfrm>
          <a:prstGeom prst="wedgeRoundRectCallout">
            <a:avLst>
              <a:gd name="adj1" fmla="val 53977"/>
              <a:gd name="adj2" fmla="val -165542"/>
              <a:gd name="adj3" fmla="val 16667"/>
            </a:avLst>
          </a:prstGeom>
          <a:ln>
            <a:solidFill>
              <a:srgbClr val="F13FBE"/>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600" dirty="0">
                <a:solidFill>
                  <a:prstClr val="black"/>
                </a:solidFill>
              </a:rPr>
              <a:t>リモコンの</a:t>
            </a:r>
            <a:r>
              <a:rPr lang="en-US" altLang="ja-JP" sz="2000" dirty="0">
                <a:solidFill>
                  <a:srgbClr val="FF0000"/>
                </a:solidFill>
              </a:rPr>
              <a:t>d</a:t>
            </a:r>
            <a:r>
              <a:rPr lang="ja-JP" altLang="en-US" sz="2000" dirty="0">
                <a:solidFill>
                  <a:srgbClr val="FF0000"/>
                </a:solidFill>
              </a:rPr>
              <a:t>ボタン</a:t>
            </a:r>
            <a:r>
              <a:rPr lang="ja-JP" altLang="en-US" sz="1600" dirty="0">
                <a:solidFill>
                  <a:prstClr val="black"/>
                </a:solidFill>
              </a:rPr>
              <a:t>を押すと、データ放送に切り替わります。</a:t>
            </a:r>
            <a:endParaRPr lang="en-US" altLang="ja-JP" sz="1600" dirty="0">
              <a:solidFill>
                <a:prstClr val="black"/>
              </a:solidFill>
            </a:endParaRPr>
          </a:p>
          <a:p>
            <a:pPr algn="ctr"/>
            <a:r>
              <a:rPr lang="ja-JP" altLang="en-US" sz="1600" dirty="0">
                <a:solidFill>
                  <a:prstClr val="black"/>
                </a:solidFill>
              </a:rPr>
              <a:t>（通常画面は少し小さくなって表示されます。）</a:t>
            </a:r>
          </a:p>
        </p:txBody>
      </p:sp>
      <p:sp>
        <p:nvSpPr>
          <p:cNvPr id="12" name="テキスト ボックス 11"/>
          <p:cNvSpPr txBox="1"/>
          <p:nvPr/>
        </p:nvSpPr>
        <p:spPr>
          <a:xfrm>
            <a:off x="-35896" y="4962425"/>
            <a:ext cx="8304685" cy="461665"/>
          </a:xfrm>
          <a:prstGeom prst="rect">
            <a:avLst/>
          </a:prstGeom>
          <a:noFill/>
        </p:spPr>
        <p:txBody>
          <a:bodyPr wrap="square" rtlCol="0">
            <a:spAutoFit/>
          </a:bodyPr>
          <a:lstStyle/>
          <a:p>
            <a:r>
              <a:rPr lang="ja-JP" altLang="en-US" sz="2400" b="1" dirty="0">
                <a:solidFill>
                  <a:prstClr val="black"/>
                </a:solidFill>
              </a:rPr>
              <a:t>＜</a:t>
            </a:r>
            <a:r>
              <a:rPr lang="ja-JP" altLang="en-US" sz="2400" b="1" u="sng" dirty="0">
                <a:solidFill>
                  <a:prstClr val="black"/>
                </a:solidFill>
              </a:rPr>
              <a:t>地元のＦＭ放送やラジオ放送</a:t>
            </a:r>
            <a:r>
              <a:rPr lang="ja-JP" altLang="en-US" sz="2400" b="1" u="sng" dirty="0" smtClean="0">
                <a:solidFill>
                  <a:prstClr val="black"/>
                </a:solidFill>
              </a:rPr>
              <a:t>で防災情報</a:t>
            </a:r>
            <a:r>
              <a:rPr lang="ja-JP" altLang="en-US" sz="2400" b="1" u="sng" dirty="0">
                <a:solidFill>
                  <a:prstClr val="black"/>
                </a:solidFill>
              </a:rPr>
              <a:t>を確認しましょう</a:t>
            </a:r>
            <a:r>
              <a:rPr lang="ja-JP" altLang="en-US" sz="2400" b="1" dirty="0">
                <a:solidFill>
                  <a:prstClr val="black"/>
                </a:solidFill>
              </a:rPr>
              <a:t>＞</a:t>
            </a:r>
          </a:p>
        </p:txBody>
      </p:sp>
      <p:pic>
        <p:nvPicPr>
          <p:cNvPr id="13" name="図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220651" y="5153962"/>
            <a:ext cx="1631616" cy="1704038"/>
          </a:xfrm>
          <a:prstGeom prst="rect">
            <a:avLst/>
          </a:prstGeom>
        </p:spPr>
      </p:pic>
      <p:sp>
        <p:nvSpPr>
          <p:cNvPr id="15" name="円形吹き出し 14"/>
          <p:cNvSpPr/>
          <p:nvPr/>
        </p:nvSpPr>
        <p:spPr>
          <a:xfrm>
            <a:off x="442127" y="5763260"/>
            <a:ext cx="6370153" cy="807720"/>
          </a:xfrm>
          <a:prstGeom prst="wedgeEllipseCallout">
            <a:avLst>
              <a:gd name="adj1" fmla="val 54089"/>
              <a:gd name="adj2" fmla="val 40802"/>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prstClr val="black"/>
                </a:solidFill>
              </a:rPr>
              <a:t>さきほど、○○市内の○○地域に</a:t>
            </a:r>
            <a:endParaRPr lang="en-US" altLang="ja-JP" dirty="0">
              <a:solidFill>
                <a:prstClr val="black"/>
              </a:solidFill>
            </a:endParaRPr>
          </a:p>
          <a:p>
            <a:pPr algn="ctr"/>
            <a:r>
              <a:rPr lang="ja-JP" altLang="en-US" dirty="0">
                <a:solidFill>
                  <a:prstClr val="black"/>
                </a:solidFill>
              </a:rPr>
              <a:t>警戒レベル４　</a:t>
            </a:r>
            <a:r>
              <a:rPr lang="ja-JP" altLang="en-US" dirty="0" smtClean="0">
                <a:solidFill>
                  <a:prstClr val="black"/>
                </a:solidFill>
              </a:rPr>
              <a:t>避難</a:t>
            </a:r>
            <a:r>
              <a:rPr lang="ja-JP" altLang="en-US" dirty="0">
                <a:solidFill>
                  <a:prstClr val="black"/>
                </a:solidFill>
              </a:rPr>
              <a:t>指示</a:t>
            </a:r>
            <a:r>
              <a:rPr lang="ja-JP" altLang="en-US" dirty="0" smtClean="0">
                <a:solidFill>
                  <a:prstClr val="black"/>
                </a:solidFill>
              </a:rPr>
              <a:t>が</a:t>
            </a:r>
            <a:r>
              <a:rPr lang="ja-JP" altLang="en-US" dirty="0">
                <a:solidFill>
                  <a:prstClr val="black"/>
                </a:solidFill>
              </a:rPr>
              <a:t>発令</a:t>
            </a:r>
            <a:r>
              <a:rPr lang="ja-JP" altLang="en-US" dirty="0" smtClean="0">
                <a:solidFill>
                  <a:prstClr val="black"/>
                </a:solidFill>
              </a:rPr>
              <a:t>されました</a:t>
            </a:r>
            <a:r>
              <a:rPr lang="ja-JP" altLang="en-US" dirty="0">
                <a:solidFill>
                  <a:prstClr val="black"/>
                </a:solidFill>
              </a:rPr>
              <a:t>！</a:t>
            </a:r>
          </a:p>
        </p:txBody>
      </p:sp>
    </p:spTree>
    <p:extLst>
      <p:ext uri="{BB962C8B-B14F-4D97-AF65-F5344CB8AC3E}">
        <p14:creationId xmlns:p14="http://schemas.microsoft.com/office/powerpoint/2010/main" val="39550949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4691" y="502758"/>
            <a:ext cx="5956494" cy="6317673"/>
          </a:xfrm>
          <a:prstGeom prst="rect">
            <a:avLst/>
          </a:prstGeom>
          <a:ln>
            <a:solidFill>
              <a:schemeClr val="tx1"/>
            </a:solidFill>
          </a:ln>
        </p:spPr>
      </p:pic>
      <p:sp>
        <p:nvSpPr>
          <p:cNvPr id="5" name="星 12 4"/>
          <p:cNvSpPr/>
          <p:nvPr/>
        </p:nvSpPr>
        <p:spPr>
          <a:xfrm>
            <a:off x="124691" y="2331028"/>
            <a:ext cx="1510145" cy="661556"/>
          </a:xfrm>
          <a:prstGeom prst="star12">
            <a:avLst/>
          </a:prstGeom>
          <a:noFill/>
          <a:ln w="57150">
            <a:solidFill>
              <a:srgbClr val="F13F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 name="四角形吹き出し 6"/>
          <p:cNvSpPr/>
          <p:nvPr/>
        </p:nvSpPr>
        <p:spPr>
          <a:xfrm>
            <a:off x="6830291" y="2109355"/>
            <a:ext cx="2064327" cy="443346"/>
          </a:xfrm>
          <a:prstGeom prst="wedgeRectCallout">
            <a:avLst>
              <a:gd name="adj1" fmla="val -29564"/>
              <a:gd name="adj2" fmla="val 144887"/>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prstClr val="black"/>
                </a:solidFill>
              </a:rPr>
              <a:t>例：山口市のＨＰ</a:t>
            </a:r>
            <a:endParaRPr lang="ja-JP" altLang="en-US" dirty="0">
              <a:solidFill>
                <a:prstClr val="black"/>
              </a:solidFill>
            </a:endParaRPr>
          </a:p>
        </p:txBody>
      </p:sp>
      <p:sp>
        <p:nvSpPr>
          <p:cNvPr id="8" name="四角形吹き出し 7"/>
          <p:cNvSpPr/>
          <p:nvPr/>
        </p:nvSpPr>
        <p:spPr>
          <a:xfrm>
            <a:off x="6276110" y="807558"/>
            <a:ext cx="1745672" cy="443346"/>
          </a:xfrm>
          <a:prstGeom prst="wedgeRectCallout">
            <a:avLst>
              <a:gd name="adj1" fmla="val -69643"/>
              <a:gd name="adj2" fmla="val -14488"/>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prstClr val="black"/>
                </a:solidFill>
              </a:rPr>
              <a:t>山口</a:t>
            </a:r>
            <a:r>
              <a:rPr lang="ja-JP" altLang="en-US" dirty="0">
                <a:solidFill>
                  <a:prstClr val="black"/>
                </a:solidFill>
              </a:rPr>
              <a:t>県庁</a:t>
            </a:r>
            <a:r>
              <a:rPr lang="ja-JP" altLang="en-US" dirty="0" smtClean="0">
                <a:solidFill>
                  <a:prstClr val="black"/>
                </a:solidFill>
              </a:rPr>
              <a:t>のＨＰ</a:t>
            </a:r>
            <a:endParaRPr lang="ja-JP" altLang="en-US" dirty="0">
              <a:solidFill>
                <a:prstClr val="black"/>
              </a:solidFill>
            </a:endParaRPr>
          </a:p>
        </p:txBody>
      </p:sp>
      <p:sp>
        <p:nvSpPr>
          <p:cNvPr id="10" name="テキスト ボックス 9"/>
          <p:cNvSpPr txBox="1"/>
          <p:nvPr/>
        </p:nvSpPr>
        <p:spPr>
          <a:xfrm>
            <a:off x="3173184" y="12693"/>
            <a:ext cx="3365062" cy="400110"/>
          </a:xfrm>
          <a:prstGeom prst="rect">
            <a:avLst/>
          </a:prstGeom>
          <a:noFill/>
        </p:spPr>
        <p:txBody>
          <a:bodyPr wrap="square" rtlCol="0">
            <a:spAutoFit/>
          </a:bodyPr>
          <a:lstStyle/>
          <a:p>
            <a:r>
              <a:rPr lang="ja-JP" altLang="en-US" sz="2000" b="1" dirty="0" smtClean="0">
                <a:solidFill>
                  <a:prstClr val="black"/>
                </a:solidFill>
              </a:rPr>
              <a:t>＜インターネットやスマホで＞</a:t>
            </a:r>
            <a:endParaRPr lang="ja-JP" altLang="en-US" sz="2000" b="1" dirty="0">
              <a:solidFill>
                <a:prstClr val="black"/>
              </a:solidFill>
            </a:endParaRPr>
          </a:p>
        </p:txBody>
      </p:sp>
      <p:pic>
        <p:nvPicPr>
          <p:cNvPr id="2" name="図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778616">
            <a:off x="4068672" y="2778301"/>
            <a:ext cx="4939145" cy="3067232"/>
          </a:xfrm>
          <a:prstGeom prst="rect">
            <a:avLst/>
          </a:prstGeom>
          <a:ln>
            <a:solidFill>
              <a:schemeClr val="tx1"/>
            </a:solidFill>
          </a:ln>
        </p:spPr>
      </p:pic>
      <p:sp>
        <p:nvSpPr>
          <p:cNvPr id="9" name="星 12 8"/>
          <p:cNvSpPr/>
          <p:nvPr/>
        </p:nvSpPr>
        <p:spPr>
          <a:xfrm rot="1920045">
            <a:off x="7944129" y="3681009"/>
            <a:ext cx="907473" cy="422565"/>
          </a:xfrm>
          <a:prstGeom prst="star12">
            <a:avLst/>
          </a:prstGeom>
          <a:noFill/>
          <a:ln w="57150">
            <a:solidFill>
              <a:srgbClr val="F13F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206937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7141" y="235527"/>
            <a:ext cx="7886700" cy="729818"/>
          </a:xfrm>
        </p:spPr>
        <p:txBody>
          <a:bodyPr>
            <a:normAutofit/>
          </a:bodyPr>
          <a:lstStyle/>
          <a:p>
            <a:r>
              <a:rPr kumimoji="1" lang="ja-JP" altLang="en-US" dirty="0" smtClean="0"/>
              <a:t>　　　　</a:t>
            </a:r>
            <a:r>
              <a:rPr kumimoji="1" lang="en-US" altLang="ja-JP" dirty="0" smtClean="0"/>
              <a:t>【</a:t>
            </a:r>
            <a:r>
              <a:rPr kumimoji="1" lang="ja-JP" altLang="en-US" dirty="0" smtClean="0"/>
              <a:t>今日お話しすること</a:t>
            </a:r>
            <a:r>
              <a:rPr kumimoji="1" lang="en-US" altLang="ja-JP" dirty="0" smtClean="0"/>
              <a:t>】</a:t>
            </a:r>
            <a:endParaRPr kumimoji="1" lang="ja-JP" altLang="en-US" dirty="0"/>
          </a:p>
        </p:txBody>
      </p:sp>
      <p:sp>
        <p:nvSpPr>
          <p:cNvPr id="3" name="コンテンツ プレースホルダ 2"/>
          <p:cNvSpPr>
            <a:spLocks noGrp="1"/>
          </p:cNvSpPr>
          <p:nvPr>
            <p:ph idx="1"/>
          </p:nvPr>
        </p:nvSpPr>
        <p:spPr>
          <a:xfrm>
            <a:off x="270164" y="1267097"/>
            <a:ext cx="8700654" cy="5362305"/>
          </a:xfrm>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lang="ja-JP" altLang="en-US" sz="3200" dirty="0" smtClean="0">
                <a:solidFill>
                  <a:srgbClr val="C00000"/>
                </a:solidFill>
              </a:rPr>
              <a:t>＜</a:t>
            </a:r>
            <a:r>
              <a:rPr lang="ja-JP" altLang="en-US" sz="3200" dirty="0">
                <a:solidFill>
                  <a:srgbClr val="C00000"/>
                </a:solidFill>
              </a:rPr>
              <a:t>取組</a:t>
            </a:r>
            <a:r>
              <a:rPr lang="ja-JP" altLang="en-US" sz="3200" dirty="0" smtClean="0">
                <a:solidFill>
                  <a:srgbClr val="C00000"/>
                </a:solidFill>
              </a:rPr>
              <a:t>趣旨説明＞</a:t>
            </a:r>
            <a:endParaRPr lang="en-US" altLang="ja-JP" sz="3200" dirty="0" smtClean="0">
              <a:solidFill>
                <a:srgbClr val="C00000"/>
              </a:solidFill>
            </a:endParaRPr>
          </a:p>
          <a:p>
            <a:pPr marL="0" indent="0">
              <a:buNone/>
            </a:pPr>
            <a:r>
              <a:rPr lang="ja-JP" altLang="en-US" sz="3200" dirty="0" smtClean="0"/>
              <a:t>①取組の必要性（経緯と目的）</a:t>
            </a:r>
            <a:endParaRPr kumimoji="1" lang="en-US" altLang="ja-JP" sz="3200" dirty="0" smtClean="0"/>
          </a:p>
          <a:p>
            <a:pPr marL="0" indent="0">
              <a:buNone/>
            </a:pPr>
            <a:r>
              <a:rPr lang="ja-JP" altLang="en-US" sz="3200" dirty="0" smtClean="0"/>
              <a:t>②地域や自宅の危険度（災害リスク）を知る</a:t>
            </a:r>
            <a:endParaRPr lang="en-US" altLang="ja-JP" sz="3200" dirty="0" smtClean="0"/>
          </a:p>
          <a:p>
            <a:pPr marL="0" indent="0">
              <a:buNone/>
            </a:pPr>
            <a:endParaRPr lang="en-US" altLang="ja-JP" sz="3200" dirty="0" smtClean="0"/>
          </a:p>
          <a:p>
            <a:pPr marL="0" indent="0">
              <a:buNone/>
            </a:pPr>
            <a:r>
              <a:rPr lang="ja-JP" altLang="en-US" sz="3200" dirty="0" smtClean="0">
                <a:solidFill>
                  <a:srgbClr val="C00000"/>
                </a:solidFill>
              </a:rPr>
              <a:t>＜具体的な取り組み方＞</a:t>
            </a:r>
            <a:endParaRPr lang="en-US" altLang="ja-JP" sz="3200" dirty="0" smtClean="0">
              <a:solidFill>
                <a:srgbClr val="C00000"/>
              </a:solidFill>
            </a:endParaRPr>
          </a:p>
          <a:p>
            <a:pPr marL="0" indent="0">
              <a:buNone/>
            </a:pPr>
            <a:r>
              <a:rPr lang="ja-JP" altLang="en-US" sz="3200" dirty="0"/>
              <a:t>③</a:t>
            </a:r>
            <a:r>
              <a:rPr lang="ja-JP" altLang="en-US" sz="3200" dirty="0" smtClean="0"/>
              <a:t>避難に関する情報をどうやって知ればいいか</a:t>
            </a:r>
            <a:endParaRPr lang="en-US" altLang="ja-JP" sz="3200" dirty="0" smtClean="0"/>
          </a:p>
          <a:p>
            <a:pPr marL="0" indent="0">
              <a:buNone/>
            </a:pPr>
            <a:r>
              <a:rPr lang="ja-JP" altLang="en-US" sz="3200" dirty="0"/>
              <a:t>④</a:t>
            </a:r>
            <a:r>
              <a:rPr lang="ja-JP" altLang="en-US" sz="3200" dirty="0" smtClean="0"/>
              <a:t>率先避難・呼びかけ避難の体制づくり</a:t>
            </a:r>
            <a:endParaRPr lang="en-US" altLang="ja-JP" sz="3200" dirty="0" smtClean="0"/>
          </a:p>
          <a:p>
            <a:pPr marL="0" indent="0">
              <a:buNone/>
            </a:pPr>
            <a:r>
              <a:rPr lang="ja-JP" altLang="en-US" sz="3200" dirty="0"/>
              <a:t>⑤</a:t>
            </a:r>
            <a:r>
              <a:rPr kumimoji="1" lang="ja-JP" altLang="en-US" sz="3200" dirty="0" smtClean="0"/>
              <a:t>避難</a:t>
            </a:r>
            <a:r>
              <a:rPr kumimoji="1" lang="ja-JP" altLang="en-US" sz="3200" dirty="0"/>
              <a:t>訓練</a:t>
            </a:r>
            <a:endParaRPr kumimoji="1" lang="en-US" altLang="ja-JP" sz="3200" dirty="0" smtClean="0"/>
          </a:p>
          <a:p>
            <a:endParaRPr kumimoji="1" lang="ja-JP" altLang="en-US" sz="3600" dirty="0"/>
          </a:p>
        </p:txBody>
      </p:sp>
    </p:spTree>
    <p:extLst>
      <p:ext uri="{BB962C8B-B14F-4D97-AF65-F5344CB8AC3E}">
        <p14:creationId xmlns:p14="http://schemas.microsoft.com/office/powerpoint/2010/main" val="39517190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4598" y="533299"/>
            <a:ext cx="5010035" cy="3660284"/>
          </a:xfrm>
          <a:prstGeom prst="rect">
            <a:avLst/>
          </a:prstGeom>
          <a:noFill/>
          <a:ln>
            <a:solidFill>
              <a:schemeClr val="tx1"/>
            </a:solidFill>
          </a:ln>
        </p:spPr>
      </p:pic>
      <p:sp>
        <p:nvSpPr>
          <p:cNvPr id="4" name="円/楕円 3"/>
          <p:cNvSpPr/>
          <p:nvPr/>
        </p:nvSpPr>
        <p:spPr>
          <a:xfrm>
            <a:off x="3084293" y="778926"/>
            <a:ext cx="781146" cy="244973"/>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solidFill>
                <a:prstClr val="white"/>
              </a:solidFill>
            </a:endParaRPr>
          </a:p>
        </p:txBody>
      </p:sp>
      <p:sp>
        <p:nvSpPr>
          <p:cNvPr id="5" name="円/楕円 4"/>
          <p:cNvSpPr/>
          <p:nvPr/>
        </p:nvSpPr>
        <p:spPr>
          <a:xfrm>
            <a:off x="1275859" y="787474"/>
            <a:ext cx="781146" cy="244973"/>
          </a:xfrm>
          <a:prstGeom prst="ellipse">
            <a:avLst/>
          </a:prstGeom>
          <a:noFill/>
          <a:ln w="28575" cap="flat" cmpd="sng" algn="ctr">
            <a:solidFill>
              <a:srgbClr val="FFFF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solidFill>
                <a:prstClr val="black"/>
              </a:solidFill>
            </a:endParaRPr>
          </a:p>
        </p:txBody>
      </p:sp>
      <p:sp>
        <p:nvSpPr>
          <p:cNvPr id="6" name="角丸四角形 5"/>
          <p:cNvSpPr/>
          <p:nvPr/>
        </p:nvSpPr>
        <p:spPr>
          <a:xfrm>
            <a:off x="144598" y="103626"/>
            <a:ext cx="2085109" cy="40870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dirty="0" smtClean="0">
                <a:solidFill>
                  <a:prstClr val="black"/>
                </a:solidFill>
              </a:rPr>
              <a:t>防災やまぐち</a:t>
            </a:r>
            <a:endParaRPr lang="ja-JP" altLang="en-US" dirty="0">
              <a:solidFill>
                <a:prstClr val="black"/>
              </a:solidFill>
            </a:endParaRPr>
          </a:p>
        </p:txBody>
      </p:sp>
      <p:pic>
        <p:nvPicPr>
          <p:cNvPr id="7" name="図 6"/>
          <p:cNvPicPr/>
          <p:nvPr/>
        </p:nvPicPr>
        <p:blipFill>
          <a:blip r:embed="rId4" cstate="email">
            <a:extLst>
              <a:ext uri="{28A0092B-C50C-407E-A947-70E740481C1C}">
                <a14:useLocalDpi xmlns:a14="http://schemas.microsoft.com/office/drawing/2010/main"/>
              </a:ext>
            </a:extLst>
          </a:blip>
          <a:srcRect/>
          <a:stretch>
            <a:fillRect/>
          </a:stretch>
        </p:blipFill>
        <p:spPr bwMode="auto">
          <a:xfrm>
            <a:off x="5299365" y="426817"/>
            <a:ext cx="3775104" cy="2490558"/>
          </a:xfrm>
          <a:prstGeom prst="rect">
            <a:avLst/>
          </a:prstGeom>
          <a:noFill/>
          <a:ln w="28575">
            <a:solidFill>
              <a:srgbClr val="C00000"/>
            </a:solidFill>
          </a:ln>
        </p:spPr>
      </p:pic>
      <p:sp>
        <p:nvSpPr>
          <p:cNvPr id="3" name="下矢印 2"/>
          <p:cNvSpPr/>
          <p:nvPr/>
        </p:nvSpPr>
        <p:spPr>
          <a:xfrm rot="16200000">
            <a:off x="4513121" y="127103"/>
            <a:ext cx="405609" cy="1548616"/>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solidFill>
                <a:prstClr val="white"/>
              </a:solidFill>
            </a:endParaRPr>
          </a:p>
        </p:txBody>
      </p:sp>
      <p:pic>
        <p:nvPicPr>
          <p:cNvPr id="11" name="図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3524" y="3370169"/>
            <a:ext cx="4704702" cy="3183032"/>
          </a:xfrm>
          <a:prstGeom prst="rect">
            <a:avLst/>
          </a:prstGeom>
          <a:ln>
            <a:solidFill>
              <a:schemeClr val="tx1"/>
            </a:solidFill>
          </a:ln>
        </p:spPr>
      </p:pic>
      <p:pic>
        <p:nvPicPr>
          <p:cNvPr id="1026"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885554" y="3252602"/>
            <a:ext cx="4258446" cy="32004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25714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5875" y="88315"/>
            <a:ext cx="7336936" cy="6769685"/>
          </a:xfrm>
          <a:prstGeom prst="rect">
            <a:avLst/>
          </a:prstGeom>
        </p:spPr>
      </p:pic>
      <p:sp>
        <p:nvSpPr>
          <p:cNvPr id="7" name="角丸四角形 6"/>
          <p:cNvSpPr/>
          <p:nvPr/>
        </p:nvSpPr>
        <p:spPr>
          <a:xfrm>
            <a:off x="1732343" y="4123360"/>
            <a:ext cx="2677732" cy="59574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prstClr val="black"/>
                </a:solidFill>
              </a:rPr>
              <a:t>２００９年７月２１日９時</a:t>
            </a:r>
            <a:endParaRPr lang="en-US" altLang="ja-JP" dirty="0" smtClean="0">
              <a:solidFill>
                <a:prstClr val="black"/>
              </a:solidFill>
            </a:endParaRPr>
          </a:p>
          <a:p>
            <a:pPr algn="ctr"/>
            <a:r>
              <a:rPr lang="ja-JP" altLang="en-US" dirty="0" smtClean="0">
                <a:solidFill>
                  <a:prstClr val="black"/>
                </a:solidFill>
              </a:rPr>
              <a:t>雨の状況</a:t>
            </a:r>
            <a:endParaRPr lang="ja-JP" altLang="en-US" dirty="0">
              <a:solidFill>
                <a:prstClr val="black"/>
              </a:solidFill>
            </a:endParaRPr>
          </a:p>
        </p:txBody>
      </p:sp>
      <p:sp>
        <p:nvSpPr>
          <p:cNvPr id="9" name="右矢印 8"/>
          <p:cNvSpPr/>
          <p:nvPr/>
        </p:nvSpPr>
        <p:spPr>
          <a:xfrm rot="16002820">
            <a:off x="5138225" y="3174493"/>
            <a:ext cx="942823" cy="9233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a:solidFill>
                <a:prstClr val="white"/>
              </a:solidFill>
            </a:endParaRPr>
          </a:p>
        </p:txBody>
      </p:sp>
      <p:sp>
        <p:nvSpPr>
          <p:cNvPr id="5" name="正方形/長方形 4"/>
          <p:cNvSpPr/>
          <p:nvPr/>
        </p:nvSpPr>
        <p:spPr>
          <a:xfrm>
            <a:off x="152399" y="1039091"/>
            <a:ext cx="4932219" cy="5403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3200" dirty="0" smtClean="0"/>
              <a:t>例</a:t>
            </a:r>
            <a:r>
              <a:rPr kumimoji="1" lang="ja-JP" altLang="en-US" dirty="0" smtClean="0"/>
              <a:t>：宇部市（県土木防災情報システムより）</a:t>
            </a:r>
            <a:endParaRPr kumimoji="1" lang="ja-JP" altLang="en-US" dirty="0"/>
          </a:p>
        </p:txBody>
      </p:sp>
      <p:sp>
        <p:nvSpPr>
          <p:cNvPr id="6" name="角丸四角形 5"/>
          <p:cNvSpPr/>
          <p:nvPr/>
        </p:nvSpPr>
        <p:spPr>
          <a:xfrm>
            <a:off x="548987" y="3355805"/>
            <a:ext cx="7003472" cy="436418"/>
          </a:xfrm>
          <a:prstGeom prst="roundRect">
            <a:avLst/>
          </a:prstGeom>
          <a:solidFill>
            <a:srgbClr val="EFE5F7"/>
          </a:solidFill>
          <a:ln>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smtClean="0"/>
              <a:t>住民説明会では、対象地域の危険度を示して確認してもらいます。</a:t>
            </a:r>
            <a:endParaRPr kumimoji="1" lang="ja-JP" altLang="en-US" dirty="0"/>
          </a:p>
        </p:txBody>
      </p:sp>
    </p:spTree>
    <p:extLst>
      <p:ext uri="{BB962C8B-B14F-4D97-AF65-F5344CB8AC3E}">
        <p14:creationId xmlns:p14="http://schemas.microsoft.com/office/powerpoint/2010/main" val="35657562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127" y="-76542"/>
            <a:ext cx="8977745" cy="1274066"/>
          </a:xfrm>
        </p:spPr>
        <p:txBody>
          <a:bodyPr>
            <a:normAutofit/>
          </a:bodyPr>
          <a:lstStyle/>
          <a:p>
            <a:pPr algn="ctr"/>
            <a:r>
              <a:rPr lang="ja-JP" altLang="en-US" sz="3600" u="dbl" dirty="0" smtClean="0">
                <a:solidFill>
                  <a:srgbClr val="C00000"/>
                </a:solidFill>
                <a:uFill>
                  <a:solidFill>
                    <a:srgbClr val="C00000"/>
                  </a:solidFill>
                </a:uFill>
              </a:rPr>
              <a:t>避難</a:t>
            </a:r>
            <a:r>
              <a:rPr lang="ja-JP" altLang="en-US" sz="3600" u="dbl" dirty="0">
                <a:solidFill>
                  <a:srgbClr val="C00000"/>
                </a:solidFill>
                <a:uFill>
                  <a:solidFill>
                    <a:srgbClr val="C00000"/>
                  </a:solidFill>
                </a:uFill>
              </a:rPr>
              <a:t>に関する情報</a:t>
            </a:r>
            <a:r>
              <a:rPr lang="ja-JP" altLang="en-US" sz="3600" u="dbl" dirty="0" smtClean="0">
                <a:solidFill>
                  <a:srgbClr val="C00000"/>
                </a:solidFill>
                <a:uFill>
                  <a:solidFill>
                    <a:srgbClr val="C00000"/>
                  </a:solidFill>
                </a:uFill>
              </a:rPr>
              <a:t>をどう</a:t>
            </a:r>
            <a:r>
              <a:rPr lang="ja-JP" altLang="en-US" sz="3600" u="dbl" dirty="0">
                <a:solidFill>
                  <a:srgbClr val="C00000"/>
                </a:solidFill>
                <a:uFill>
                  <a:solidFill>
                    <a:srgbClr val="C00000"/>
                  </a:solidFill>
                </a:uFill>
              </a:rPr>
              <a:t>やって知ればい</a:t>
            </a:r>
            <a:r>
              <a:rPr lang="ja-JP" altLang="en-US" sz="3600" u="dbl" dirty="0" smtClean="0">
                <a:solidFill>
                  <a:srgbClr val="C00000"/>
                </a:solidFill>
                <a:uFill>
                  <a:solidFill>
                    <a:srgbClr val="C00000"/>
                  </a:solidFill>
                </a:uFill>
              </a:rPr>
              <a:t>いか</a:t>
            </a:r>
            <a:endParaRPr lang="ja-JP" altLang="en-US" sz="3600" u="dbl" dirty="0">
              <a:solidFill>
                <a:srgbClr val="C00000"/>
              </a:solidFill>
              <a:uFill>
                <a:solidFill>
                  <a:srgbClr val="C00000"/>
                </a:solidFill>
              </a:uFill>
            </a:endParaRPr>
          </a:p>
        </p:txBody>
      </p:sp>
      <p:sp>
        <p:nvSpPr>
          <p:cNvPr id="3" name="テキスト ボックス 2"/>
          <p:cNvSpPr txBox="1"/>
          <p:nvPr/>
        </p:nvSpPr>
        <p:spPr>
          <a:xfrm>
            <a:off x="91440" y="1013757"/>
            <a:ext cx="9052560" cy="5509200"/>
          </a:xfrm>
          <a:prstGeom prst="rect">
            <a:avLst/>
          </a:prstGeom>
          <a:noFill/>
        </p:spPr>
        <p:txBody>
          <a:bodyPr wrap="square" rtlCol="0">
            <a:spAutoFit/>
          </a:bodyPr>
          <a:lstStyle/>
          <a:p>
            <a:r>
              <a:rPr lang="ja-JP" altLang="en-US" sz="3600" dirty="0" smtClean="0">
                <a:solidFill>
                  <a:prstClr val="black"/>
                </a:solidFill>
              </a:rPr>
              <a:t>　・情報の種類や内容を理解する</a:t>
            </a:r>
            <a:endParaRPr lang="en-US" altLang="ja-JP" sz="3600" dirty="0" smtClean="0">
              <a:solidFill>
                <a:prstClr val="black"/>
              </a:solidFill>
            </a:endParaRPr>
          </a:p>
          <a:p>
            <a:r>
              <a:rPr lang="ja-JP" altLang="en-US" sz="3600" dirty="0" smtClean="0">
                <a:solidFill>
                  <a:prstClr val="black"/>
                </a:solidFill>
              </a:rPr>
              <a:t>　　　</a:t>
            </a:r>
            <a:r>
              <a:rPr lang="ja-JP" altLang="en-US" sz="2800" dirty="0" smtClean="0">
                <a:solidFill>
                  <a:prstClr val="black"/>
                </a:solidFill>
              </a:rPr>
              <a:t>レベル３～高齢者等避難</a:t>
            </a:r>
            <a:endParaRPr lang="en-US" altLang="ja-JP" sz="2800" dirty="0" smtClean="0">
              <a:solidFill>
                <a:prstClr val="black"/>
              </a:solidFill>
            </a:endParaRPr>
          </a:p>
          <a:p>
            <a:r>
              <a:rPr lang="ja-JP" altLang="en-US" sz="2800" dirty="0">
                <a:solidFill>
                  <a:prstClr val="black"/>
                </a:solidFill>
              </a:rPr>
              <a:t>　</a:t>
            </a:r>
            <a:r>
              <a:rPr lang="ja-JP" altLang="en-US" sz="2800" dirty="0" smtClean="0">
                <a:solidFill>
                  <a:prstClr val="black"/>
                </a:solidFill>
              </a:rPr>
              <a:t>　　　レベル４～全員避難　　　　　</a:t>
            </a:r>
            <a:endParaRPr lang="en-US" altLang="ja-JP" sz="2800" dirty="0" smtClean="0">
              <a:solidFill>
                <a:prstClr val="black"/>
              </a:solidFill>
            </a:endParaRPr>
          </a:p>
          <a:p>
            <a:endParaRPr lang="en-US" altLang="ja-JP" sz="3600" dirty="0" smtClean="0">
              <a:solidFill>
                <a:prstClr val="black"/>
              </a:solidFill>
            </a:endParaRPr>
          </a:p>
          <a:p>
            <a:r>
              <a:rPr lang="ja-JP" altLang="en-US" sz="3600" dirty="0" smtClean="0">
                <a:solidFill>
                  <a:prstClr val="black"/>
                </a:solidFill>
              </a:rPr>
              <a:t>　・テレビ、ラジオ、携帯、インターネットなど</a:t>
            </a:r>
            <a:endParaRPr lang="en-US" altLang="ja-JP" sz="3600" dirty="0" smtClean="0">
              <a:solidFill>
                <a:prstClr val="black"/>
              </a:solidFill>
            </a:endParaRPr>
          </a:p>
          <a:p>
            <a:r>
              <a:rPr lang="ja-JP" altLang="en-US" sz="3600" dirty="0">
                <a:solidFill>
                  <a:prstClr val="black"/>
                </a:solidFill>
              </a:rPr>
              <a:t>　</a:t>
            </a:r>
            <a:r>
              <a:rPr lang="ja-JP" altLang="en-US" sz="3600" dirty="0" smtClean="0">
                <a:solidFill>
                  <a:prstClr val="black"/>
                </a:solidFill>
              </a:rPr>
              <a:t>　自分にあった情報入手手段を見つけておく</a:t>
            </a:r>
            <a:endParaRPr lang="en-US" altLang="ja-JP" sz="3600" dirty="0" smtClean="0">
              <a:solidFill>
                <a:prstClr val="black"/>
              </a:solidFill>
            </a:endParaRPr>
          </a:p>
          <a:p>
            <a:r>
              <a:rPr lang="ja-JP" altLang="en-US" sz="3600" dirty="0" smtClean="0">
                <a:solidFill>
                  <a:prstClr val="black"/>
                </a:solidFill>
              </a:rPr>
              <a:t>　</a:t>
            </a:r>
            <a:endParaRPr lang="en-US" altLang="ja-JP" sz="3600" dirty="0" smtClean="0">
              <a:solidFill>
                <a:prstClr val="black"/>
              </a:solidFill>
            </a:endParaRPr>
          </a:p>
          <a:p>
            <a:endParaRPr lang="en-US" altLang="ja-JP" sz="3600" dirty="0" smtClean="0">
              <a:solidFill>
                <a:prstClr val="black"/>
              </a:solidFill>
            </a:endParaRPr>
          </a:p>
          <a:p>
            <a:r>
              <a:rPr lang="ja-JP" altLang="en-US" sz="3600" dirty="0" smtClean="0">
                <a:solidFill>
                  <a:prstClr val="black"/>
                </a:solidFill>
              </a:rPr>
              <a:t>いざという時に備えて、平常時から</a:t>
            </a:r>
            <a:endParaRPr lang="en-US" altLang="ja-JP" sz="3600" dirty="0" smtClean="0">
              <a:solidFill>
                <a:prstClr val="black"/>
              </a:solidFill>
            </a:endParaRPr>
          </a:p>
          <a:p>
            <a:r>
              <a:rPr lang="ja-JP" altLang="en-US" sz="3600" dirty="0" smtClean="0">
                <a:solidFill>
                  <a:prstClr val="black"/>
                </a:solidFill>
              </a:rPr>
              <a:t>　　　　複数</a:t>
            </a:r>
            <a:r>
              <a:rPr lang="ja-JP" altLang="en-US" sz="3600" dirty="0">
                <a:solidFill>
                  <a:prstClr val="black"/>
                </a:solidFill>
              </a:rPr>
              <a:t>の</a:t>
            </a:r>
            <a:r>
              <a:rPr lang="ja-JP" altLang="en-US" sz="3600" dirty="0" smtClean="0">
                <a:solidFill>
                  <a:prstClr val="black"/>
                </a:solidFill>
              </a:rPr>
              <a:t>情報の入手手段を試しておく。</a:t>
            </a:r>
            <a:endParaRPr lang="ja-JP" altLang="en-US" sz="3600" dirty="0">
              <a:solidFill>
                <a:prstClr val="black"/>
              </a:solidFill>
            </a:endParaRPr>
          </a:p>
        </p:txBody>
      </p:sp>
      <p:sp>
        <p:nvSpPr>
          <p:cNvPr id="4" name="下矢印 3"/>
          <p:cNvSpPr/>
          <p:nvPr/>
        </p:nvSpPr>
        <p:spPr>
          <a:xfrm>
            <a:off x="3997234" y="4582094"/>
            <a:ext cx="1149532" cy="496388"/>
          </a:xfrm>
          <a:prstGeom prst="downArrow">
            <a:avLst>
              <a:gd name="adj1" fmla="val 50000"/>
              <a:gd name="adj2" fmla="val 60526"/>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Tree>
    <p:extLst>
      <p:ext uri="{BB962C8B-B14F-4D97-AF65-F5344CB8AC3E}">
        <p14:creationId xmlns:p14="http://schemas.microsoft.com/office/powerpoint/2010/main" val="20481222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p:nvPr/>
        </p:nvPicPr>
        <p:blipFill rotWithShape="1">
          <a:blip r:embed="rId3" cstate="email">
            <a:extLst>
              <a:ext uri="{28A0092B-C50C-407E-A947-70E740481C1C}">
                <a14:useLocalDpi xmlns:a14="http://schemas.microsoft.com/office/drawing/2010/main"/>
              </a:ext>
            </a:extLst>
          </a:blip>
          <a:srcRect l="-851"/>
          <a:stretch/>
        </p:blipFill>
        <p:spPr bwMode="auto">
          <a:xfrm>
            <a:off x="320361" y="700566"/>
            <a:ext cx="8300937" cy="6181038"/>
          </a:xfrm>
          <a:prstGeom prst="rect">
            <a:avLst/>
          </a:prstGeom>
          <a:noFill/>
          <a:ln>
            <a:noFill/>
          </a:ln>
        </p:spPr>
      </p:pic>
      <p:sp>
        <p:nvSpPr>
          <p:cNvPr id="6" name="円/楕円 5"/>
          <p:cNvSpPr/>
          <p:nvPr/>
        </p:nvSpPr>
        <p:spPr>
          <a:xfrm rot="5400000">
            <a:off x="3249843" y="1556562"/>
            <a:ext cx="2842105" cy="1466735"/>
          </a:xfrm>
          <a:prstGeom prst="ellipse">
            <a:avLst/>
          </a:prstGeom>
          <a:noFill/>
          <a:ln w="9525">
            <a:solidFill>
              <a:srgbClr val="C00000"/>
            </a:solidFill>
          </a:ln>
          <a:effectLst>
            <a:glow rad="228600">
              <a:srgbClr val="C0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p:nvSpPr>
        <p:spPr>
          <a:xfrm>
            <a:off x="4815982" y="3358722"/>
            <a:ext cx="1482497" cy="1309100"/>
          </a:xfrm>
          <a:prstGeom prst="ellipse">
            <a:avLst/>
          </a:prstGeom>
          <a:noFill/>
          <a:ln w="9525">
            <a:solidFill>
              <a:srgbClr val="C00000"/>
            </a:solidFill>
          </a:ln>
          <a:effectLst>
            <a:glow rad="228600">
              <a:srgbClr val="C0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p:nvSpPr>
        <p:spPr>
          <a:xfrm>
            <a:off x="5319540" y="778560"/>
            <a:ext cx="1541638" cy="1351962"/>
          </a:xfrm>
          <a:prstGeom prst="ellipse">
            <a:avLst/>
          </a:prstGeom>
          <a:noFill/>
          <a:ln w="9525">
            <a:solidFill>
              <a:srgbClr val="C00000"/>
            </a:solidFill>
          </a:ln>
          <a:effectLst>
            <a:glow rad="228600">
              <a:srgbClr val="C0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rot="3001834">
            <a:off x="3124489" y="4010904"/>
            <a:ext cx="2250151" cy="1277846"/>
          </a:xfrm>
          <a:prstGeom prst="ellipse">
            <a:avLst/>
          </a:prstGeom>
          <a:noFill/>
          <a:ln w="9525">
            <a:solidFill>
              <a:srgbClr val="C00000"/>
            </a:solidFill>
          </a:ln>
          <a:effectLst>
            <a:glow rad="228600">
              <a:srgbClr val="C0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p:nvSpPr>
        <p:spPr>
          <a:xfrm rot="19752918">
            <a:off x="4514370" y="5384929"/>
            <a:ext cx="1135225" cy="1437961"/>
          </a:xfrm>
          <a:prstGeom prst="ellipse">
            <a:avLst/>
          </a:prstGeom>
          <a:noFill/>
          <a:ln w="9525">
            <a:solidFill>
              <a:srgbClr val="C00000"/>
            </a:solidFill>
          </a:ln>
          <a:effectLst>
            <a:glow rad="228600">
              <a:srgbClr val="C0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4114549" y="865780"/>
            <a:ext cx="587806" cy="900469"/>
          </a:xfrm>
          <a:prstGeom prst="roundRect">
            <a:avLst/>
          </a:prstGeom>
          <a:noFill/>
          <a:ln>
            <a:solidFill>
              <a:schemeClr val="accent5">
                <a:lumMod val="75000"/>
              </a:schemeClr>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4734258" y="1813528"/>
            <a:ext cx="599493" cy="976021"/>
          </a:xfrm>
          <a:prstGeom prst="roundRect">
            <a:avLst/>
          </a:prstGeom>
          <a:noFill/>
          <a:ln>
            <a:solidFill>
              <a:schemeClr val="accent5">
                <a:lumMod val="75000"/>
              </a:schemeClr>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4039900" y="1839385"/>
            <a:ext cx="587806" cy="1026892"/>
          </a:xfrm>
          <a:prstGeom prst="roundRect">
            <a:avLst/>
          </a:prstGeom>
          <a:noFill/>
          <a:ln>
            <a:solidFill>
              <a:schemeClr val="accent5">
                <a:lumMod val="75000"/>
              </a:schemeClr>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rot="15887284">
            <a:off x="4351186" y="2672563"/>
            <a:ext cx="587806" cy="1098393"/>
          </a:xfrm>
          <a:prstGeom prst="roundRect">
            <a:avLst/>
          </a:prstGeom>
          <a:noFill/>
          <a:ln>
            <a:solidFill>
              <a:schemeClr val="accent5">
                <a:lumMod val="75000"/>
              </a:schemeClr>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4752954" y="878955"/>
            <a:ext cx="587806" cy="900469"/>
          </a:xfrm>
          <a:prstGeom prst="roundRect">
            <a:avLst/>
          </a:prstGeom>
          <a:noFill/>
          <a:ln>
            <a:solidFill>
              <a:schemeClr val="accent5">
                <a:lumMod val="75000"/>
              </a:schemeClr>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p:nvSpPr>
        <p:spPr>
          <a:xfrm>
            <a:off x="5319540" y="2065833"/>
            <a:ext cx="1367564" cy="1412177"/>
          </a:xfrm>
          <a:prstGeom prst="ellipse">
            <a:avLst/>
          </a:prstGeom>
          <a:noFill/>
          <a:ln w="9525">
            <a:solidFill>
              <a:srgbClr val="C00000"/>
            </a:solidFill>
          </a:ln>
          <a:effectLst>
            <a:glow rad="228600">
              <a:srgbClr val="C0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p:nvSpPr>
        <p:spPr>
          <a:xfrm rot="4115672">
            <a:off x="5079440" y="4874740"/>
            <a:ext cx="1716322" cy="1050203"/>
          </a:xfrm>
          <a:prstGeom prst="ellipse">
            <a:avLst/>
          </a:prstGeom>
          <a:noFill/>
          <a:ln w="9525">
            <a:solidFill>
              <a:srgbClr val="C00000"/>
            </a:solidFill>
          </a:ln>
          <a:effectLst>
            <a:glow rad="228600">
              <a:srgbClr val="C0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角丸四角形 22"/>
          <p:cNvSpPr/>
          <p:nvPr/>
        </p:nvSpPr>
        <p:spPr>
          <a:xfrm rot="536547">
            <a:off x="3654692" y="821829"/>
            <a:ext cx="2826952" cy="5938511"/>
          </a:xfrm>
          <a:prstGeom prst="roundRect">
            <a:avLst/>
          </a:prstGeom>
          <a:noFill/>
          <a:ln w="28575">
            <a:solidFill>
              <a:schemeClr val="accent6">
                <a:lumMod val="75000"/>
              </a:schemeClr>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6503033" y="710428"/>
            <a:ext cx="1682124" cy="494007"/>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ysClr val="windowText" lastClr="000000"/>
                </a:solidFill>
              </a:rPr>
              <a:t>そっせん地域</a:t>
            </a:r>
            <a:endParaRPr kumimoji="1" lang="ja-JP" altLang="en-US" dirty="0">
              <a:solidFill>
                <a:sysClr val="windowText" lastClr="000000"/>
              </a:solidFill>
            </a:endParaRPr>
          </a:p>
        </p:txBody>
      </p:sp>
      <p:sp>
        <p:nvSpPr>
          <p:cNvPr id="24" name="テキスト ボックス 23"/>
          <p:cNvSpPr txBox="1"/>
          <p:nvPr/>
        </p:nvSpPr>
        <p:spPr>
          <a:xfrm>
            <a:off x="5787064" y="5504939"/>
            <a:ext cx="577225" cy="369332"/>
          </a:xfrm>
          <a:prstGeom prst="rect">
            <a:avLst/>
          </a:prstGeom>
          <a:noFill/>
        </p:spPr>
        <p:txBody>
          <a:bodyPr wrap="square" rtlCol="0">
            <a:spAutoFit/>
          </a:bodyPr>
          <a:lstStyle/>
          <a:p>
            <a:r>
              <a:rPr lang="ja-JP" altLang="en-US" dirty="0" smtClean="0"/>
              <a:t>５</a:t>
            </a:r>
            <a:r>
              <a:rPr kumimoji="1" lang="ja-JP" altLang="en-US" dirty="0" smtClean="0"/>
              <a:t>班</a:t>
            </a:r>
            <a:endParaRPr kumimoji="1" lang="ja-JP" altLang="en-US" dirty="0"/>
          </a:p>
        </p:txBody>
      </p:sp>
      <p:sp>
        <p:nvSpPr>
          <p:cNvPr id="25" name="テキスト ボックス 24"/>
          <p:cNvSpPr txBox="1"/>
          <p:nvPr/>
        </p:nvSpPr>
        <p:spPr>
          <a:xfrm>
            <a:off x="4924764" y="5913699"/>
            <a:ext cx="762897" cy="369332"/>
          </a:xfrm>
          <a:prstGeom prst="rect">
            <a:avLst/>
          </a:prstGeom>
          <a:noFill/>
        </p:spPr>
        <p:txBody>
          <a:bodyPr wrap="square" rtlCol="0">
            <a:spAutoFit/>
          </a:bodyPr>
          <a:lstStyle/>
          <a:p>
            <a:r>
              <a:rPr lang="ja-JP" altLang="en-US" dirty="0"/>
              <a:t>７</a:t>
            </a:r>
            <a:r>
              <a:rPr lang="ja-JP" altLang="en-US" dirty="0" smtClean="0"/>
              <a:t>班</a:t>
            </a:r>
            <a:endParaRPr kumimoji="1" lang="ja-JP" altLang="en-US" dirty="0"/>
          </a:p>
        </p:txBody>
      </p:sp>
      <p:sp>
        <p:nvSpPr>
          <p:cNvPr id="26" name="テキスト ボックス 25"/>
          <p:cNvSpPr txBox="1"/>
          <p:nvPr/>
        </p:nvSpPr>
        <p:spPr>
          <a:xfrm>
            <a:off x="5787064" y="2619600"/>
            <a:ext cx="762897" cy="369332"/>
          </a:xfrm>
          <a:prstGeom prst="rect">
            <a:avLst/>
          </a:prstGeom>
          <a:noFill/>
        </p:spPr>
        <p:txBody>
          <a:bodyPr wrap="square" rtlCol="0">
            <a:spAutoFit/>
          </a:bodyPr>
          <a:lstStyle/>
          <a:p>
            <a:r>
              <a:rPr lang="ja-JP" altLang="en-US" dirty="0" smtClean="0"/>
              <a:t>３班</a:t>
            </a:r>
            <a:endParaRPr kumimoji="1" lang="ja-JP" altLang="en-US" dirty="0"/>
          </a:p>
        </p:txBody>
      </p:sp>
      <p:sp>
        <p:nvSpPr>
          <p:cNvPr id="27" name="テキスト ボックス 26"/>
          <p:cNvSpPr txBox="1"/>
          <p:nvPr/>
        </p:nvSpPr>
        <p:spPr>
          <a:xfrm>
            <a:off x="5787064" y="1242308"/>
            <a:ext cx="581592" cy="369332"/>
          </a:xfrm>
          <a:prstGeom prst="rect">
            <a:avLst/>
          </a:prstGeom>
          <a:noFill/>
        </p:spPr>
        <p:txBody>
          <a:bodyPr wrap="square" rtlCol="0">
            <a:spAutoFit/>
          </a:bodyPr>
          <a:lstStyle/>
          <a:p>
            <a:r>
              <a:rPr lang="ja-JP" altLang="en-US" dirty="0" smtClean="0"/>
              <a:t>２班</a:t>
            </a:r>
            <a:endParaRPr kumimoji="1" lang="ja-JP" altLang="en-US" dirty="0"/>
          </a:p>
        </p:txBody>
      </p:sp>
      <p:sp>
        <p:nvSpPr>
          <p:cNvPr id="28" name="テキスト ボックス 27"/>
          <p:cNvSpPr txBox="1"/>
          <p:nvPr/>
        </p:nvSpPr>
        <p:spPr>
          <a:xfrm>
            <a:off x="3664460" y="4554588"/>
            <a:ext cx="762897" cy="369332"/>
          </a:xfrm>
          <a:prstGeom prst="rect">
            <a:avLst/>
          </a:prstGeom>
          <a:noFill/>
        </p:spPr>
        <p:txBody>
          <a:bodyPr wrap="square" rtlCol="0">
            <a:spAutoFit/>
          </a:bodyPr>
          <a:lstStyle/>
          <a:p>
            <a:pPr algn="ctr"/>
            <a:r>
              <a:rPr lang="ja-JP" altLang="en-US" dirty="0" smtClean="0"/>
              <a:t>６班</a:t>
            </a:r>
            <a:endParaRPr kumimoji="1" lang="ja-JP" altLang="en-US" dirty="0"/>
          </a:p>
        </p:txBody>
      </p:sp>
      <p:sp>
        <p:nvSpPr>
          <p:cNvPr id="29" name="テキスト ボックス 28"/>
          <p:cNvSpPr txBox="1"/>
          <p:nvPr/>
        </p:nvSpPr>
        <p:spPr>
          <a:xfrm>
            <a:off x="5274808" y="3831964"/>
            <a:ext cx="762897" cy="369332"/>
          </a:xfrm>
          <a:prstGeom prst="rect">
            <a:avLst/>
          </a:prstGeom>
          <a:noFill/>
        </p:spPr>
        <p:txBody>
          <a:bodyPr wrap="square" rtlCol="0">
            <a:spAutoFit/>
          </a:bodyPr>
          <a:lstStyle/>
          <a:p>
            <a:r>
              <a:rPr lang="ja-JP" altLang="en-US" dirty="0" smtClean="0"/>
              <a:t>４班</a:t>
            </a:r>
            <a:endParaRPr kumimoji="1" lang="ja-JP" altLang="en-US" dirty="0"/>
          </a:p>
        </p:txBody>
      </p:sp>
      <p:sp>
        <p:nvSpPr>
          <p:cNvPr id="30" name="テキスト ボックス 29"/>
          <p:cNvSpPr txBox="1"/>
          <p:nvPr/>
        </p:nvSpPr>
        <p:spPr>
          <a:xfrm>
            <a:off x="4392982" y="589973"/>
            <a:ext cx="699765" cy="369332"/>
          </a:xfrm>
          <a:prstGeom prst="rect">
            <a:avLst/>
          </a:prstGeom>
          <a:noFill/>
        </p:spPr>
        <p:txBody>
          <a:bodyPr wrap="square" rtlCol="0">
            <a:spAutoFit/>
          </a:bodyPr>
          <a:lstStyle/>
          <a:p>
            <a:r>
              <a:rPr kumimoji="1" lang="ja-JP" altLang="en-US" dirty="0" smtClean="0"/>
              <a:t>  </a:t>
            </a:r>
            <a:r>
              <a:rPr lang="ja-JP" altLang="en-US" dirty="0"/>
              <a:t>１</a:t>
            </a:r>
            <a:r>
              <a:rPr kumimoji="1" lang="ja-JP" altLang="en-US" dirty="0" smtClean="0"/>
              <a:t>班</a:t>
            </a:r>
            <a:r>
              <a:rPr lang="ja-JP" altLang="en-US" dirty="0"/>
              <a:t>　</a:t>
            </a:r>
            <a:endParaRPr lang="en-US" altLang="ja-JP" dirty="0" smtClean="0"/>
          </a:p>
        </p:txBody>
      </p:sp>
      <p:sp>
        <p:nvSpPr>
          <p:cNvPr id="31" name="角丸四角形 30"/>
          <p:cNvSpPr/>
          <p:nvPr/>
        </p:nvSpPr>
        <p:spPr>
          <a:xfrm rot="3135129">
            <a:off x="5333926" y="4660126"/>
            <a:ext cx="820857" cy="793561"/>
          </a:xfrm>
          <a:prstGeom prst="roundRect">
            <a:avLst>
              <a:gd name="adj" fmla="val 8743"/>
            </a:avLst>
          </a:prstGeom>
          <a:noFill/>
          <a:ln>
            <a:solidFill>
              <a:schemeClr val="accent5">
                <a:lumMod val="75000"/>
              </a:schemeClr>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角丸四角形 32"/>
          <p:cNvSpPr/>
          <p:nvPr/>
        </p:nvSpPr>
        <p:spPr>
          <a:xfrm rot="8896772">
            <a:off x="4148068" y="3488440"/>
            <a:ext cx="425396" cy="1543281"/>
          </a:xfrm>
          <a:prstGeom prst="roundRect">
            <a:avLst/>
          </a:prstGeom>
          <a:noFill/>
          <a:ln>
            <a:solidFill>
              <a:schemeClr val="accent5">
                <a:lumMod val="75000"/>
              </a:schemeClr>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p:nvSpPr>
        <p:spPr>
          <a:xfrm>
            <a:off x="197681" y="981810"/>
            <a:ext cx="3332134" cy="9996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角丸四角形 33"/>
          <p:cNvSpPr/>
          <p:nvPr/>
        </p:nvSpPr>
        <p:spPr>
          <a:xfrm rot="5400000">
            <a:off x="1717914" y="1377953"/>
            <a:ext cx="373016" cy="612381"/>
          </a:xfrm>
          <a:prstGeom prst="roundRect">
            <a:avLst/>
          </a:prstGeom>
          <a:noFill/>
          <a:ln>
            <a:solidFill>
              <a:schemeClr val="accent5">
                <a:lumMod val="75000"/>
              </a:schemeClr>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p:cNvSpPr txBox="1"/>
          <p:nvPr/>
        </p:nvSpPr>
        <p:spPr>
          <a:xfrm>
            <a:off x="273405" y="1069363"/>
            <a:ext cx="3281710" cy="646331"/>
          </a:xfrm>
          <a:prstGeom prst="rect">
            <a:avLst/>
          </a:prstGeom>
          <a:noFill/>
        </p:spPr>
        <p:txBody>
          <a:bodyPr wrap="square" rtlCol="0">
            <a:spAutoFit/>
          </a:bodyPr>
          <a:lstStyle/>
          <a:p>
            <a:r>
              <a:rPr lang="ja-JP" altLang="en-US" dirty="0"/>
              <a:t>呼</a:t>
            </a:r>
            <a:r>
              <a:rPr lang="ja-JP" altLang="en-US" dirty="0" smtClean="0"/>
              <a:t>びかけ</a:t>
            </a:r>
            <a:r>
              <a:rPr kumimoji="1" lang="ja-JP" altLang="en-US" dirty="0" smtClean="0"/>
              <a:t>グループのイメージ（一例）</a:t>
            </a:r>
            <a:endParaRPr kumimoji="1" lang="ja-JP" altLang="en-US" dirty="0"/>
          </a:p>
        </p:txBody>
      </p:sp>
      <p:sp>
        <p:nvSpPr>
          <p:cNvPr id="39" name="正方形/長方形 38"/>
          <p:cNvSpPr/>
          <p:nvPr/>
        </p:nvSpPr>
        <p:spPr>
          <a:xfrm>
            <a:off x="1519802" y="-19407"/>
            <a:ext cx="5464958" cy="707886"/>
          </a:xfrm>
          <a:prstGeom prst="rect">
            <a:avLst/>
          </a:prstGeom>
        </p:spPr>
        <p:txBody>
          <a:bodyPr wrap="none">
            <a:spAutoFit/>
          </a:bodyPr>
          <a:lstStyle/>
          <a:p>
            <a:r>
              <a:rPr lang="ja-JP" altLang="en-US" sz="4000" u="dbl" dirty="0">
                <a:solidFill>
                  <a:prstClr val="black"/>
                </a:solidFill>
                <a:uFill>
                  <a:solidFill>
                    <a:srgbClr val="C00000"/>
                  </a:solidFill>
                </a:uFill>
              </a:rPr>
              <a:t>④率先避難の</a:t>
            </a:r>
            <a:r>
              <a:rPr lang="ja-JP" altLang="en-US" sz="4000" u="dbl" dirty="0" smtClean="0">
                <a:solidFill>
                  <a:prstClr val="black"/>
                </a:solidFill>
                <a:uFill>
                  <a:solidFill>
                    <a:srgbClr val="C00000"/>
                  </a:solidFill>
                </a:uFill>
              </a:rPr>
              <a:t>体制づくり</a:t>
            </a:r>
            <a:endParaRPr lang="en-US" altLang="ja-JP" sz="4800" u="dbl" dirty="0">
              <a:solidFill>
                <a:prstClr val="black"/>
              </a:solidFill>
              <a:uFill>
                <a:solidFill>
                  <a:srgbClr val="C00000"/>
                </a:solidFill>
              </a:uFill>
            </a:endParaRPr>
          </a:p>
        </p:txBody>
      </p:sp>
      <p:sp>
        <p:nvSpPr>
          <p:cNvPr id="41" name="角丸四角形 40"/>
          <p:cNvSpPr/>
          <p:nvPr/>
        </p:nvSpPr>
        <p:spPr>
          <a:xfrm rot="15887284">
            <a:off x="5677622" y="844658"/>
            <a:ext cx="801602" cy="1149296"/>
          </a:xfrm>
          <a:prstGeom prst="roundRect">
            <a:avLst/>
          </a:prstGeom>
          <a:noFill/>
          <a:ln>
            <a:solidFill>
              <a:schemeClr val="accent5">
                <a:lumMod val="75000"/>
              </a:schemeClr>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177448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4390" y="301642"/>
            <a:ext cx="8794865" cy="723459"/>
          </a:xfrm>
        </p:spPr>
        <p:style>
          <a:lnRef idx="2">
            <a:schemeClr val="dk1"/>
          </a:lnRef>
          <a:fillRef idx="1">
            <a:schemeClr val="lt1"/>
          </a:fillRef>
          <a:effectRef idx="0">
            <a:schemeClr val="dk1"/>
          </a:effectRef>
          <a:fontRef idx="minor">
            <a:schemeClr val="dk1"/>
          </a:fontRef>
        </p:style>
        <p:txBody>
          <a:bodyPr>
            <a:noAutofit/>
          </a:bodyPr>
          <a:lstStyle/>
          <a:p>
            <a:r>
              <a:rPr lang="ja-JP" altLang="en-US" sz="3200" dirty="0"/>
              <a:t>呼</a:t>
            </a:r>
            <a:r>
              <a:rPr lang="ja-JP" altLang="en-US" sz="3200" dirty="0" smtClean="0"/>
              <a:t>びかけグループは１０世帯以内で構成しましょう。</a:t>
            </a:r>
            <a:endParaRPr kumimoji="1" lang="ja-JP" altLang="en-US" sz="3200" dirty="0"/>
          </a:p>
        </p:txBody>
      </p:sp>
      <p:pic>
        <p:nvPicPr>
          <p:cNvPr id="5" name="図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97107" y="5498005"/>
            <a:ext cx="1645453" cy="1280162"/>
          </a:xfrm>
          <a:prstGeom prst="rect">
            <a:avLst/>
          </a:prstGeom>
        </p:spPr>
      </p:pic>
      <p:sp>
        <p:nvSpPr>
          <p:cNvPr id="6" name="テキスト ボックス 5"/>
          <p:cNvSpPr txBox="1"/>
          <p:nvPr/>
        </p:nvSpPr>
        <p:spPr>
          <a:xfrm>
            <a:off x="631074" y="1540373"/>
            <a:ext cx="3670070" cy="584775"/>
          </a:xfrm>
          <a:prstGeom prst="rect">
            <a:avLst/>
          </a:prstGeom>
          <a:noFill/>
        </p:spPr>
        <p:txBody>
          <a:bodyPr wrap="square" rtlCol="0">
            <a:spAutoFit/>
          </a:bodyPr>
          <a:lstStyle/>
          <a:p>
            <a:r>
              <a:rPr lang="ja-JP" altLang="en-US" sz="3200" dirty="0" smtClean="0">
                <a:solidFill>
                  <a:srgbClr val="FF0000"/>
                </a:solidFill>
                <a:latin typeface="HGP創英角ｺﾞｼｯｸUB" panose="020B0900000000000000" pitchFamily="50" charset="-128"/>
                <a:ea typeface="HGP創英角ｺﾞｼｯｸUB" panose="020B0900000000000000" pitchFamily="50" charset="-128"/>
              </a:rPr>
              <a:t>リーダー</a:t>
            </a:r>
            <a:r>
              <a:rPr lang="ja-JP" altLang="en-US" sz="2000" dirty="0" smtClean="0">
                <a:solidFill>
                  <a:prstClr val="black"/>
                </a:solidFill>
              </a:rPr>
              <a:t>（情報を伝える人）</a:t>
            </a:r>
            <a:endParaRPr lang="ja-JP" altLang="en-US" sz="2000" dirty="0">
              <a:solidFill>
                <a:prstClr val="black"/>
              </a:solidFill>
            </a:endParaRPr>
          </a:p>
        </p:txBody>
      </p:sp>
      <p:sp>
        <p:nvSpPr>
          <p:cNvPr id="7" name="テキスト ボックス 6"/>
          <p:cNvSpPr txBox="1"/>
          <p:nvPr/>
        </p:nvSpPr>
        <p:spPr>
          <a:xfrm>
            <a:off x="134390" y="2125148"/>
            <a:ext cx="4756266" cy="3166824"/>
          </a:xfrm>
          <a:prstGeom prst="roundRect">
            <a:avLst/>
          </a:prstGeom>
          <a:noFill/>
          <a:ln>
            <a:solidFill>
              <a:srgbClr val="0070C0"/>
            </a:solidFill>
          </a:ln>
        </p:spPr>
        <p:txBody>
          <a:bodyPr wrap="square" rtlCol="0">
            <a:spAutoFit/>
          </a:bodyPr>
          <a:lstStyle/>
          <a:p>
            <a:r>
              <a:rPr lang="ja-JP" altLang="en-US" dirty="0" smtClean="0">
                <a:solidFill>
                  <a:prstClr val="black"/>
                </a:solidFill>
              </a:rPr>
              <a:t>①避難情報を知る手段がある</a:t>
            </a:r>
            <a:endParaRPr lang="en-US" altLang="ja-JP" dirty="0" smtClean="0">
              <a:solidFill>
                <a:prstClr val="black"/>
              </a:solidFill>
            </a:endParaRPr>
          </a:p>
          <a:p>
            <a:endParaRPr lang="en-US" altLang="ja-JP" dirty="0">
              <a:solidFill>
                <a:prstClr val="black"/>
              </a:solidFill>
            </a:endParaRPr>
          </a:p>
          <a:p>
            <a:r>
              <a:rPr lang="ja-JP" altLang="en-US" dirty="0">
                <a:solidFill>
                  <a:prstClr val="black"/>
                </a:solidFill>
              </a:rPr>
              <a:t>②</a:t>
            </a:r>
            <a:r>
              <a:rPr lang="ja-JP" altLang="en-US" dirty="0" smtClean="0">
                <a:solidFill>
                  <a:prstClr val="black"/>
                </a:solidFill>
              </a:rPr>
              <a:t>グループ内の住民と顔の見える関係が</a:t>
            </a:r>
            <a:endParaRPr lang="en-US" altLang="ja-JP" dirty="0" smtClean="0">
              <a:solidFill>
                <a:prstClr val="black"/>
              </a:solidFill>
            </a:endParaRPr>
          </a:p>
          <a:p>
            <a:r>
              <a:rPr lang="ja-JP" altLang="en-US" dirty="0" smtClean="0">
                <a:solidFill>
                  <a:prstClr val="black"/>
                </a:solidFill>
              </a:rPr>
              <a:t>　　　　　　　　　　　　　　　　　　　　築けている</a:t>
            </a:r>
            <a:endParaRPr lang="en-US" altLang="ja-JP" dirty="0" smtClean="0">
              <a:solidFill>
                <a:prstClr val="black"/>
              </a:solidFill>
            </a:endParaRPr>
          </a:p>
          <a:p>
            <a:endParaRPr lang="en-US" altLang="ja-JP" dirty="0">
              <a:solidFill>
                <a:prstClr val="black"/>
              </a:solidFill>
            </a:endParaRPr>
          </a:p>
          <a:p>
            <a:r>
              <a:rPr lang="ja-JP" altLang="en-US" dirty="0">
                <a:solidFill>
                  <a:prstClr val="black"/>
                </a:solidFill>
              </a:rPr>
              <a:t>③</a:t>
            </a:r>
            <a:r>
              <a:rPr lang="ja-JP" altLang="en-US" dirty="0" smtClean="0">
                <a:solidFill>
                  <a:prstClr val="black"/>
                </a:solidFill>
              </a:rPr>
              <a:t>携帯やスマホでメンバーに連絡ができる</a:t>
            </a:r>
            <a:endParaRPr lang="en-US" altLang="ja-JP" dirty="0" smtClean="0">
              <a:solidFill>
                <a:prstClr val="black"/>
              </a:solidFill>
            </a:endParaRPr>
          </a:p>
          <a:p>
            <a:endParaRPr lang="en-US" altLang="ja-JP" dirty="0">
              <a:solidFill>
                <a:prstClr val="black"/>
              </a:solidFill>
            </a:endParaRPr>
          </a:p>
          <a:p>
            <a:r>
              <a:rPr lang="ja-JP" altLang="en-US" dirty="0" smtClean="0">
                <a:solidFill>
                  <a:prstClr val="black"/>
                </a:solidFill>
              </a:rPr>
              <a:t>④グループ内</a:t>
            </a:r>
            <a:r>
              <a:rPr lang="ja-JP" altLang="en-US" dirty="0">
                <a:solidFill>
                  <a:prstClr val="black"/>
                </a:solidFill>
              </a:rPr>
              <a:t>の住民が理想だが、</a:t>
            </a:r>
            <a:endParaRPr lang="en-US" altLang="ja-JP" dirty="0">
              <a:solidFill>
                <a:prstClr val="black"/>
              </a:solidFill>
            </a:endParaRPr>
          </a:p>
          <a:p>
            <a:r>
              <a:rPr lang="ja-JP" altLang="en-US" dirty="0">
                <a:solidFill>
                  <a:prstClr val="black"/>
                </a:solidFill>
              </a:rPr>
              <a:t>　グループ外の住民で、自主防災組織</a:t>
            </a:r>
            <a:r>
              <a:rPr lang="ja-JP" altLang="en-US" dirty="0" smtClean="0">
                <a:solidFill>
                  <a:prstClr val="black"/>
                </a:solidFill>
              </a:rPr>
              <a:t>委員</a:t>
            </a:r>
            <a:endParaRPr lang="en-US" altLang="ja-JP" dirty="0" smtClean="0">
              <a:solidFill>
                <a:prstClr val="black"/>
              </a:solidFill>
            </a:endParaRPr>
          </a:p>
          <a:p>
            <a:r>
              <a:rPr lang="ja-JP" altLang="en-US" dirty="0">
                <a:solidFill>
                  <a:prstClr val="black"/>
                </a:solidFill>
              </a:rPr>
              <a:t>　</a:t>
            </a:r>
            <a:r>
              <a:rPr lang="ja-JP" altLang="en-US" dirty="0" smtClean="0">
                <a:solidFill>
                  <a:prstClr val="black"/>
                </a:solidFill>
              </a:rPr>
              <a:t>消防</a:t>
            </a:r>
            <a:r>
              <a:rPr lang="ja-JP" altLang="en-US" dirty="0">
                <a:solidFill>
                  <a:prstClr val="black"/>
                </a:solidFill>
              </a:rPr>
              <a:t>団員</a:t>
            </a:r>
            <a:r>
              <a:rPr lang="ja-JP" altLang="en-US" dirty="0" smtClean="0">
                <a:solidFill>
                  <a:prstClr val="black"/>
                </a:solidFill>
              </a:rPr>
              <a:t>、</a:t>
            </a:r>
            <a:r>
              <a:rPr lang="ja-JP" altLang="en-US" dirty="0">
                <a:solidFill>
                  <a:prstClr val="black"/>
                </a:solidFill>
              </a:rPr>
              <a:t>　防災士などが担当してもよい</a:t>
            </a:r>
            <a:r>
              <a:rPr lang="ja-JP" altLang="en-US" dirty="0" smtClean="0">
                <a:solidFill>
                  <a:prstClr val="black"/>
                </a:solidFill>
              </a:rPr>
              <a:t>。</a:t>
            </a:r>
            <a:endParaRPr lang="en-US" altLang="ja-JP" dirty="0" smtClean="0">
              <a:solidFill>
                <a:prstClr val="black"/>
              </a:solidFill>
            </a:endParaRPr>
          </a:p>
        </p:txBody>
      </p:sp>
      <p:sp>
        <p:nvSpPr>
          <p:cNvPr id="8" name="テキスト ボックス 7"/>
          <p:cNvSpPr txBox="1"/>
          <p:nvPr/>
        </p:nvSpPr>
        <p:spPr>
          <a:xfrm>
            <a:off x="5242560" y="5577838"/>
            <a:ext cx="3832167" cy="1200329"/>
          </a:xfrm>
          <a:prstGeom prst="rect">
            <a:avLst/>
          </a:prstGeom>
          <a:noFill/>
        </p:spPr>
        <p:txBody>
          <a:bodyPr wrap="square" rtlCol="0">
            <a:spAutoFit/>
          </a:bodyPr>
          <a:lstStyle/>
          <a:p>
            <a:r>
              <a:rPr lang="ja-JP" altLang="en-US" dirty="0" smtClean="0">
                <a:solidFill>
                  <a:prstClr val="black"/>
                </a:solidFill>
              </a:rPr>
              <a:t>地域によって事情は様々です。</a:t>
            </a:r>
            <a:endParaRPr lang="en-US" altLang="ja-JP" dirty="0" smtClean="0">
              <a:solidFill>
                <a:prstClr val="black"/>
              </a:solidFill>
            </a:endParaRPr>
          </a:p>
          <a:p>
            <a:r>
              <a:rPr lang="ja-JP" altLang="en-US" dirty="0" smtClean="0">
                <a:solidFill>
                  <a:prstClr val="black"/>
                </a:solidFill>
              </a:rPr>
              <a:t>この条件にとらわれず、</a:t>
            </a:r>
            <a:endParaRPr lang="en-US" altLang="ja-JP" dirty="0" smtClean="0">
              <a:solidFill>
                <a:prstClr val="black"/>
              </a:solidFill>
            </a:endParaRPr>
          </a:p>
          <a:p>
            <a:r>
              <a:rPr lang="ja-JP" altLang="en-US" dirty="0" smtClean="0">
                <a:solidFill>
                  <a:prstClr val="black"/>
                </a:solidFill>
              </a:rPr>
              <a:t>グループ内の構成を考えながら、</a:t>
            </a:r>
            <a:endParaRPr lang="en-US" altLang="ja-JP" dirty="0" smtClean="0">
              <a:solidFill>
                <a:prstClr val="black"/>
              </a:solidFill>
            </a:endParaRPr>
          </a:p>
          <a:p>
            <a:r>
              <a:rPr lang="ja-JP" altLang="en-US" dirty="0" smtClean="0">
                <a:solidFill>
                  <a:prstClr val="black"/>
                </a:solidFill>
              </a:rPr>
              <a:t>やりやすい手段を考えてみてください。</a:t>
            </a:r>
            <a:endParaRPr lang="ja-JP" altLang="en-US" dirty="0">
              <a:solidFill>
                <a:prstClr val="black"/>
              </a:solidFill>
            </a:endParaRPr>
          </a:p>
        </p:txBody>
      </p:sp>
      <p:sp>
        <p:nvSpPr>
          <p:cNvPr id="3" name="右矢印 2"/>
          <p:cNvSpPr/>
          <p:nvPr/>
        </p:nvSpPr>
        <p:spPr>
          <a:xfrm>
            <a:off x="4231872" y="1726355"/>
            <a:ext cx="1649384" cy="28706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a:solidFill>
                <a:prstClr val="white"/>
              </a:solidFill>
            </a:endParaRPr>
          </a:p>
        </p:txBody>
      </p:sp>
      <p:sp>
        <p:nvSpPr>
          <p:cNvPr id="9" name="テキスト ボックス 8"/>
          <p:cNvSpPr txBox="1"/>
          <p:nvPr/>
        </p:nvSpPr>
        <p:spPr>
          <a:xfrm>
            <a:off x="5832763" y="1540373"/>
            <a:ext cx="3241964" cy="892552"/>
          </a:xfrm>
          <a:prstGeom prst="rect">
            <a:avLst/>
          </a:prstGeom>
          <a:noFill/>
        </p:spPr>
        <p:txBody>
          <a:bodyPr wrap="square" rtlCol="0">
            <a:spAutoFit/>
          </a:bodyPr>
          <a:lstStyle/>
          <a:p>
            <a:r>
              <a:rPr lang="ja-JP" altLang="en-US" dirty="0" smtClean="0">
                <a:solidFill>
                  <a:prstClr val="black"/>
                </a:solidFill>
              </a:rPr>
              <a:t>　</a:t>
            </a:r>
            <a:r>
              <a:rPr lang="ja-JP" altLang="en-US" sz="3200" dirty="0" smtClean="0">
                <a:solidFill>
                  <a:srgbClr val="FF0000"/>
                </a:solidFill>
                <a:latin typeface="HGP創英角ｺﾞｼｯｸUB" panose="020B0900000000000000" pitchFamily="50" charset="-128"/>
                <a:ea typeface="HGP創英角ｺﾞｼｯｸUB" panose="020B0900000000000000" pitchFamily="50" charset="-128"/>
              </a:rPr>
              <a:t>班長</a:t>
            </a:r>
            <a:endParaRPr lang="en-US" altLang="ja-JP" sz="3200" dirty="0" smtClean="0">
              <a:solidFill>
                <a:srgbClr val="FF0000"/>
              </a:solidFill>
              <a:latin typeface="HGP創英角ｺﾞｼｯｸUB" panose="020B0900000000000000" pitchFamily="50" charset="-128"/>
              <a:ea typeface="HGP創英角ｺﾞｼｯｸUB" panose="020B0900000000000000" pitchFamily="50" charset="-128"/>
            </a:endParaRPr>
          </a:p>
          <a:p>
            <a:r>
              <a:rPr lang="ja-JP" altLang="en-US" sz="2000" dirty="0" smtClean="0">
                <a:solidFill>
                  <a:prstClr val="black"/>
                </a:solidFill>
              </a:rPr>
              <a:t>（避難の呼びかけをする人）　</a:t>
            </a:r>
            <a:endParaRPr lang="ja-JP" altLang="en-US" sz="2000" dirty="0">
              <a:solidFill>
                <a:prstClr val="black"/>
              </a:solidFill>
            </a:endParaRPr>
          </a:p>
        </p:txBody>
      </p:sp>
      <p:sp>
        <p:nvSpPr>
          <p:cNvPr id="4" name="下矢印 3"/>
          <p:cNvSpPr/>
          <p:nvPr/>
        </p:nvSpPr>
        <p:spPr>
          <a:xfrm>
            <a:off x="6339060" y="3516735"/>
            <a:ext cx="338832" cy="858982"/>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a:solidFill>
                <a:prstClr val="white"/>
              </a:solidFill>
            </a:endParaRPr>
          </a:p>
        </p:txBody>
      </p:sp>
      <p:sp>
        <p:nvSpPr>
          <p:cNvPr id="10" name="テキスト ボックス 9"/>
          <p:cNvSpPr txBox="1"/>
          <p:nvPr/>
        </p:nvSpPr>
        <p:spPr>
          <a:xfrm>
            <a:off x="5954294" y="4560980"/>
            <a:ext cx="1219200" cy="646331"/>
          </a:xfrm>
          <a:prstGeom prst="rect">
            <a:avLst/>
          </a:prstGeom>
          <a:noFill/>
        </p:spPr>
        <p:txBody>
          <a:bodyPr wrap="square" rtlCol="0">
            <a:spAutoFit/>
          </a:bodyPr>
          <a:lstStyle/>
          <a:p>
            <a:r>
              <a:rPr lang="ja-JP" altLang="en-US" sz="3600" dirty="0" smtClean="0">
                <a:solidFill>
                  <a:srgbClr val="0070C0"/>
                </a:solidFill>
                <a:latin typeface="HGP創英角ｺﾞｼｯｸUB" panose="020B0900000000000000" pitchFamily="50" charset="-128"/>
                <a:ea typeface="HGP創英角ｺﾞｼｯｸUB" panose="020B0900000000000000" pitchFamily="50" charset="-128"/>
              </a:rPr>
              <a:t>班員</a:t>
            </a:r>
            <a:endParaRPr lang="ja-JP" altLang="en-US" sz="3600" dirty="0">
              <a:solidFill>
                <a:srgbClr val="0070C0"/>
              </a:solidFill>
              <a:latin typeface="HGP創英角ｺﾞｼｯｸUB" panose="020B0900000000000000" pitchFamily="50" charset="-128"/>
              <a:ea typeface="HGP創英角ｺﾞｼｯｸUB" panose="020B0900000000000000" pitchFamily="50" charset="-128"/>
            </a:endParaRPr>
          </a:p>
        </p:txBody>
      </p:sp>
      <p:sp>
        <p:nvSpPr>
          <p:cNvPr id="11" name="テキスト ボックス 10"/>
          <p:cNvSpPr txBox="1"/>
          <p:nvPr/>
        </p:nvSpPr>
        <p:spPr>
          <a:xfrm>
            <a:off x="5141422" y="2541778"/>
            <a:ext cx="3836323" cy="646331"/>
          </a:xfrm>
          <a:prstGeom prst="rect">
            <a:avLst/>
          </a:prstGeom>
          <a:noFill/>
        </p:spPr>
        <p:txBody>
          <a:bodyPr wrap="square" rtlCol="0">
            <a:spAutoFit/>
          </a:bodyPr>
          <a:lstStyle/>
          <a:p>
            <a:r>
              <a:rPr lang="en-US" altLang="ja-JP" dirty="0" smtClean="0">
                <a:solidFill>
                  <a:prstClr val="black"/>
                </a:solidFill>
              </a:rPr>
              <a:t>※</a:t>
            </a:r>
            <a:r>
              <a:rPr lang="ja-JP" altLang="en-US" dirty="0" smtClean="0">
                <a:solidFill>
                  <a:prstClr val="black"/>
                </a:solidFill>
              </a:rPr>
              <a:t>リーダー兼班長の場合は</a:t>
            </a:r>
            <a:endParaRPr lang="en-US" altLang="ja-JP" dirty="0" smtClean="0">
              <a:solidFill>
                <a:prstClr val="black"/>
              </a:solidFill>
            </a:endParaRPr>
          </a:p>
          <a:p>
            <a:r>
              <a:rPr lang="ja-JP" altLang="en-US" dirty="0" smtClean="0">
                <a:solidFill>
                  <a:prstClr val="black"/>
                </a:solidFill>
              </a:rPr>
              <a:t>　　　　　　　２人以上で担当しましょう。</a:t>
            </a:r>
            <a:endParaRPr lang="ja-JP" altLang="en-US" dirty="0">
              <a:solidFill>
                <a:prstClr val="black"/>
              </a:solidFill>
            </a:endParaRPr>
          </a:p>
        </p:txBody>
      </p:sp>
    </p:spTree>
    <p:extLst>
      <p:ext uri="{BB962C8B-B14F-4D97-AF65-F5344CB8AC3E}">
        <p14:creationId xmlns:p14="http://schemas.microsoft.com/office/powerpoint/2010/main" val="15865827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rot="19801976">
            <a:off x="55980" y="336440"/>
            <a:ext cx="1167033" cy="332513"/>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prstClr val="black"/>
                </a:solidFill>
              </a:rPr>
              <a:t>パターン１</a:t>
            </a:r>
            <a:endParaRPr lang="en-US" altLang="ja-JP" dirty="0" smtClean="0">
              <a:solidFill>
                <a:prstClr val="black"/>
              </a:solidFill>
            </a:endParaRPr>
          </a:p>
        </p:txBody>
      </p:sp>
      <p:sp>
        <p:nvSpPr>
          <p:cNvPr id="6" name="正方形/長方形 5"/>
          <p:cNvSpPr/>
          <p:nvPr/>
        </p:nvSpPr>
        <p:spPr>
          <a:xfrm rot="19985836">
            <a:off x="91213" y="3689801"/>
            <a:ext cx="1223155" cy="304800"/>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prstClr val="black"/>
                </a:solidFill>
              </a:rPr>
              <a:t>パターン３</a:t>
            </a:r>
            <a:endParaRPr lang="ja-JP" altLang="en-US" dirty="0">
              <a:solidFill>
                <a:prstClr val="black"/>
              </a:solidFill>
            </a:endParaRPr>
          </a:p>
        </p:txBody>
      </p:sp>
      <p:sp>
        <p:nvSpPr>
          <p:cNvPr id="9" name="角丸四角形 8"/>
          <p:cNvSpPr/>
          <p:nvPr/>
        </p:nvSpPr>
        <p:spPr>
          <a:xfrm>
            <a:off x="402743" y="732506"/>
            <a:ext cx="3678382" cy="2161309"/>
          </a:xfrm>
          <a:prstGeom prst="round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 name="正方形/長方形 9"/>
          <p:cNvSpPr/>
          <p:nvPr/>
        </p:nvSpPr>
        <p:spPr>
          <a:xfrm>
            <a:off x="1419498" y="894325"/>
            <a:ext cx="1852927" cy="5403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prstClr val="black"/>
                </a:solidFill>
              </a:rPr>
              <a:t>リーダー兼班長</a:t>
            </a:r>
            <a:endParaRPr lang="en-US" altLang="ja-JP" dirty="0" smtClean="0">
              <a:solidFill>
                <a:prstClr val="black"/>
              </a:solidFill>
            </a:endParaRPr>
          </a:p>
          <a:p>
            <a:pPr algn="ctr"/>
            <a:r>
              <a:rPr lang="ja-JP" altLang="en-US" dirty="0" smtClean="0">
                <a:solidFill>
                  <a:prstClr val="black"/>
                </a:solidFill>
              </a:rPr>
              <a:t>山本・小林</a:t>
            </a:r>
            <a:endParaRPr lang="ja-JP" altLang="en-US" dirty="0">
              <a:solidFill>
                <a:prstClr val="black"/>
              </a:solidFill>
            </a:endParaRPr>
          </a:p>
        </p:txBody>
      </p:sp>
      <p:sp>
        <p:nvSpPr>
          <p:cNvPr id="11" name="正方形/長方形 10"/>
          <p:cNvSpPr/>
          <p:nvPr/>
        </p:nvSpPr>
        <p:spPr>
          <a:xfrm>
            <a:off x="524089" y="2208017"/>
            <a:ext cx="651163" cy="49183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prstClr val="black"/>
                </a:solidFill>
              </a:rPr>
              <a:t>鈴木</a:t>
            </a:r>
            <a:endParaRPr lang="ja-JP" altLang="en-US" dirty="0">
              <a:solidFill>
                <a:prstClr val="black"/>
              </a:solidFill>
            </a:endParaRPr>
          </a:p>
        </p:txBody>
      </p:sp>
      <p:sp>
        <p:nvSpPr>
          <p:cNvPr id="12" name="正方形/長方形 11"/>
          <p:cNvSpPr/>
          <p:nvPr/>
        </p:nvSpPr>
        <p:spPr>
          <a:xfrm>
            <a:off x="1372679" y="2194162"/>
            <a:ext cx="651163" cy="49183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prstClr val="black"/>
                </a:solidFill>
              </a:rPr>
              <a:t>佐藤</a:t>
            </a:r>
            <a:endParaRPr lang="ja-JP" altLang="en-US" dirty="0">
              <a:solidFill>
                <a:prstClr val="black"/>
              </a:solidFill>
            </a:endParaRPr>
          </a:p>
        </p:txBody>
      </p:sp>
      <p:sp>
        <p:nvSpPr>
          <p:cNvPr id="13" name="正方形/長方形 12"/>
          <p:cNvSpPr/>
          <p:nvPr/>
        </p:nvSpPr>
        <p:spPr>
          <a:xfrm>
            <a:off x="2247247" y="2208017"/>
            <a:ext cx="651163" cy="49183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prstClr val="black"/>
                </a:solidFill>
              </a:rPr>
              <a:t>高橋</a:t>
            </a:r>
            <a:endParaRPr lang="ja-JP" altLang="en-US" dirty="0">
              <a:solidFill>
                <a:prstClr val="black"/>
              </a:solidFill>
            </a:endParaRPr>
          </a:p>
        </p:txBody>
      </p:sp>
      <p:sp>
        <p:nvSpPr>
          <p:cNvPr id="14" name="正方形/長方形 13"/>
          <p:cNvSpPr/>
          <p:nvPr/>
        </p:nvSpPr>
        <p:spPr>
          <a:xfrm>
            <a:off x="3132207" y="2208017"/>
            <a:ext cx="651163" cy="49183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prstClr val="black"/>
                </a:solidFill>
              </a:rPr>
              <a:t>田中</a:t>
            </a:r>
            <a:endParaRPr lang="ja-JP" altLang="en-US" dirty="0">
              <a:solidFill>
                <a:prstClr val="black"/>
              </a:solidFill>
            </a:endParaRPr>
          </a:p>
        </p:txBody>
      </p:sp>
      <p:cxnSp>
        <p:nvCxnSpPr>
          <p:cNvPr id="16" name="直線矢印コネクタ 15"/>
          <p:cNvCxnSpPr/>
          <p:nvPr/>
        </p:nvCxnSpPr>
        <p:spPr>
          <a:xfrm flipH="1">
            <a:off x="901362" y="1531645"/>
            <a:ext cx="1117823" cy="65212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flipH="1">
            <a:off x="1737786" y="1619132"/>
            <a:ext cx="490968" cy="55764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a:off x="2485582" y="1574170"/>
            <a:ext cx="26845" cy="61652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a:off x="2716814" y="1498895"/>
            <a:ext cx="837218" cy="68060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角丸四角形 35"/>
          <p:cNvSpPr/>
          <p:nvPr/>
        </p:nvSpPr>
        <p:spPr>
          <a:xfrm>
            <a:off x="494396" y="4305963"/>
            <a:ext cx="3678382" cy="2161309"/>
          </a:xfrm>
          <a:prstGeom prst="round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7" name="正方形/長方形 36"/>
          <p:cNvSpPr/>
          <p:nvPr/>
        </p:nvSpPr>
        <p:spPr>
          <a:xfrm>
            <a:off x="1546364" y="4597063"/>
            <a:ext cx="1799613" cy="41822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prstClr val="black"/>
                </a:solidFill>
              </a:rPr>
              <a:t>班長：山本・小林</a:t>
            </a:r>
            <a:endParaRPr lang="ja-JP" altLang="en-US" dirty="0">
              <a:solidFill>
                <a:prstClr val="black"/>
              </a:solidFill>
            </a:endParaRPr>
          </a:p>
        </p:txBody>
      </p:sp>
      <p:sp>
        <p:nvSpPr>
          <p:cNvPr id="38" name="正方形/長方形 37"/>
          <p:cNvSpPr/>
          <p:nvPr/>
        </p:nvSpPr>
        <p:spPr>
          <a:xfrm>
            <a:off x="653724" y="5781474"/>
            <a:ext cx="651163" cy="49183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prstClr val="black"/>
                </a:solidFill>
              </a:rPr>
              <a:t>鈴木</a:t>
            </a:r>
            <a:endParaRPr lang="ja-JP" altLang="en-US" dirty="0">
              <a:solidFill>
                <a:prstClr val="black"/>
              </a:solidFill>
            </a:endParaRPr>
          </a:p>
        </p:txBody>
      </p:sp>
      <p:sp>
        <p:nvSpPr>
          <p:cNvPr id="39" name="正方形/長方形 38"/>
          <p:cNvSpPr/>
          <p:nvPr/>
        </p:nvSpPr>
        <p:spPr>
          <a:xfrm>
            <a:off x="1502314" y="5767619"/>
            <a:ext cx="651163" cy="49183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prstClr val="black"/>
                </a:solidFill>
              </a:rPr>
              <a:t>佐藤</a:t>
            </a:r>
            <a:endParaRPr lang="ja-JP" altLang="en-US" dirty="0">
              <a:solidFill>
                <a:prstClr val="black"/>
              </a:solidFill>
            </a:endParaRPr>
          </a:p>
        </p:txBody>
      </p:sp>
      <p:sp>
        <p:nvSpPr>
          <p:cNvPr id="40" name="正方形/長方形 39"/>
          <p:cNvSpPr/>
          <p:nvPr/>
        </p:nvSpPr>
        <p:spPr>
          <a:xfrm>
            <a:off x="2376882" y="5781474"/>
            <a:ext cx="651163" cy="49183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prstClr val="black"/>
                </a:solidFill>
              </a:rPr>
              <a:t>高橋</a:t>
            </a:r>
            <a:endParaRPr lang="ja-JP" altLang="en-US" dirty="0">
              <a:solidFill>
                <a:prstClr val="black"/>
              </a:solidFill>
            </a:endParaRPr>
          </a:p>
        </p:txBody>
      </p:sp>
      <p:sp>
        <p:nvSpPr>
          <p:cNvPr id="41" name="正方形/長方形 40"/>
          <p:cNvSpPr/>
          <p:nvPr/>
        </p:nvSpPr>
        <p:spPr>
          <a:xfrm>
            <a:off x="3261842" y="5781474"/>
            <a:ext cx="651163" cy="49183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prstClr val="black"/>
                </a:solidFill>
              </a:rPr>
              <a:t>田中</a:t>
            </a:r>
            <a:endParaRPr lang="ja-JP" altLang="en-US" dirty="0">
              <a:solidFill>
                <a:prstClr val="black"/>
              </a:solidFill>
            </a:endParaRPr>
          </a:p>
        </p:txBody>
      </p:sp>
      <p:cxnSp>
        <p:nvCxnSpPr>
          <p:cNvPr id="42" name="直線矢印コネクタ 41"/>
          <p:cNvCxnSpPr/>
          <p:nvPr/>
        </p:nvCxnSpPr>
        <p:spPr>
          <a:xfrm flipH="1">
            <a:off x="1065038" y="5069869"/>
            <a:ext cx="864089" cy="61642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p:nvPr/>
        </p:nvCxnSpPr>
        <p:spPr>
          <a:xfrm flipH="1">
            <a:off x="1837420" y="5081470"/>
            <a:ext cx="410780" cy="63382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線矢印コネクタ 43"/>
          <p:cNvCxnSpPr/>
          <p:nvPr/>
        </p:nvCxnSpPr>
        <p:spPr>
          <a:xfrm>
            <a:off x="2704453" y="5074694"/>
            <a:ext cx="18838" cy="65460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線矢印コネクタ 44"/>
          <p:cNvCxnSpPr/>
          <p:nvPr/>
        </p:nvCxnSpPr>
        <p:spPr>
          <a:xfrm>
            <a:off x="3051724" y="5076578"/>
            <a:ext cx="575670" cy="65116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角丸四角形 45"/>
          <p:cNvSpPr/>
          <p:nvPr/>
        </p:nvSpPr>
        <p:spPr>
          <a:xfrm>
            <a:off x="5961141" y="90048"/>
            <a:ext cx="2184913" cy="3140571"/>
          </a:xfrm>
          <a:prstGeom prst="round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7" name="正方形/長方形 46"/>
          <p:cNvSpPr/>
          <p:nvPr/>
        </p:nvSpPr>
        <p:spPr>
          <a:xfrm>
            <a:off x="6089228" y="176734"/>
            <a:ext cx="1702391" cy="5403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prstClr val="black"/>
                </a:solidFill>
              </a:rPr>
              <a:t>リーダー兼班長</a:t>
            </a:r>
            <a:endParaRPr lang="en-US" altLang="ja-JP" dirty="0" smtClean="0">
              <a:solidFill>
                <a:prstClr val="black"/>
              </a:solidFill>
            </a:endParaRPr>
          </a:p>
          <a:p>
            <a:pPr algn="ctr"/>
            <a:r>
              <a:rPr lang="ja-JP" altLang="en-US" dirty="0" smtClean="0">
                <a:solidFill>
                  <a:prstClr val="black"/>
                </a:solidFill>
              </a:rPr>
              <a:t>山本・小林</a:t>
            </a:r>
            <a:endParaRPr lang="ja-JP" altLang="en-US" dirty="0">
              <a:solidFill>
                <a:prstClr val="black"/>
              </a:solidFill>
            </a:endParaRPr>
          </a:p>
        </p:txBody>
      </p:sp>
      <p:sp>
        <p:nvSpPr>
          <p:cNvPr id="48" name="正方形/長方形 47"/>
          <p:cNvSpPr/>
          <p:nvPr/>
        </p:nvSpPr>
        <p:spPr>
          <a:xfrm>
            <a:off x="6701845" y="2657475"/>
            <a:ext cx="651163" cy="49183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prstClr val="black"/>
                </a:solidFill>
              </a:rPr>
              <a:t>鈴木</a:t>
            </a:r>
            <a:endParaRPr lang="ja-JP" altLang="en-US" dirty="0">
              <a:solidFill>
                <a:prstClr val="black"/>
              </a:solidFill>
            </a:endParaRPr>
          </a:p>
        </p:txBody>
      </p:sp>
      <p:sp>
        <p:nvSpPr>
          <p:cNvPr id="49" name="正方形/長方形 48"/>
          <p:cNvSpPr/>
          <p:nvPr/>
        </p:nvSpPr>
        <p:spPr>
          <a:xfrm>
            <a:off x="6701846" y="2065722"/>
            <a:ext cx="651163" cy="49183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prstClr val="black"/>
                </a:solidFill>
              </a:rPr>
              <a:t>佐藤</a:t>
            </a:r>
            <a:endParaRPr lang="ja-JP" altLang="en-US" dirty="0">
              <a:solidFill>
                <a:prstClr val="black"/>
              </a:solidFill>
            </a:endParaRPr>
          </a:p>
        </p:txBody>
      </p:sp>
      <p:sp>
        <p:nvSpPr>
          <p:cNvPr id="50" name="正方形/長方形 49"/>
          <p:cNvSpPr/>
          <p:nvPr/>
        </p:nvSpPr>
        <p:spPr>
          <a:xfrm>
            <a:off x="6685718" y="875446"/>
            <a:ext cx="651163" cy="49183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prstClr val="black"/>
                </a:solidFill>
              </a:rPr>
              <a:t>高橋</a:t>
            </a:r>
            <a:endParaRPr lang="ja-JP" altLang="en-US" dirty="0">
              <a:solidFill>
                <a:prstClr val="black"/>
              </a:solidFill>
            </a:endParaRPr>
          </a:p>
        </p:txBody>
      </p:sp>
      <p:sp>
        <p:nvSpPr>
          <p:cNvPr id="51" name="正方形/長方形 50"/>
          <p:cNvSpPr/>
          <p:nvPr/>
        </p:nvSpPr>
        <p:spPr>
          <a:xfrm>
            <a:off x="6685718" y="1480728"/>
            <a:ext cx="651163" cy="49183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prstClr val="black"/>
                </a:solidFill>
              </a:rPr>
              <a:t>田中</a:t>
            </a:r>
            <a:endParaRPr lang="ja-JP" altLang="en-US" dirty="0">
              <a:solidFill>
                <a:prstClr val="black"/>
              </a:solidFill>
            </a:endParaRPr>
          </a:p>
        </p:txBody>
      </p:sp>
      <p:cxnSp>
        <p:nvCxnSpPr>
          <p:cNvPr id="54" name="直線矢印コネクタ 53"/>
          <p:cNvCxnSpPr/>
          <p:nvPr/>
        </p:nvCxnSpPr>
        <p:spPr>
          <a:xfrm>
            <a:off x="2449624" y="4049088"/>
            <a:ext cx="11742" cy="50575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直線矢印コネクタ 54"/>
          <p:cNvCxnSpPr/>
          <p:nvPr/>
        </p:nvCxnSpPr>
        <p:spPr>
          <a:xfrm>
            <a:off x="7000071" y="730271"/>
            <a:ext cx="0" cy="27634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rot="1900395">
            <a:off x="7908576" y="437557"/>
            <a:ext cx="1223957" cy="304800"/>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prstClr val="black"/>
                </a:solidFill>
              </a:rPr>
              <a:t>パターン２</a:t>
            </a:r>
            <a:endParaRPr lang="ja-JP" altLang="en-US" dirty="0">
              <a:solidFill>
                <a:prstClr val="black"/>
              </a:solidFill>
            </a:endParaRPr>
          </a:p>
        </p:txBody>
      </p:sp>
      <p:sp>
        <p:nvSpPr>
          <p:cNvPr id="64" name="角丸四角形 63"/>
          <p:cNvSpPr/>
          <p:nvPr/>
        </p:nvSpPr>
        <p:spPr>
          <a:xfrm>
            <a:off x="6180911" y="4144170"/>
            <a:ext cx="2184913" cy="2460893"/>
          </a:xfrm>
          <a:prstGeom prst="round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5" name="正方形/長方形 64"/>
          <p:cNvSpPr/>
          <p:nvPr/>
        </p:nvSpPr>
        <p:spPr>
          <a:xfrm>
            <a:off x="6265697" y="4251307"/>
            <a:ext cx="1940374" cy="32815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prstClr val="black"/>
                </a:solidFill>
              </a:rPr>
              <a:t>班長：山本・小林</a:t>
            </a:r>
            <a:endParaRPr lang="ja-JP" altLang="en-US" dirty="0">
              <a:solidFill>
                <a:prstClr val="black"/>
              </a:solidFill>
            </a:endParaRPr>
          </a:p>
        </p:txBody>
      </p:sp>
      <p:sp>
        <p:nvSpPr>
          <p:cNvPr id="66" name="正方形/長方形 65"/>
          <p:cNvSpPr/>
          <p:nvPr/>
        </p:nvSpPr>
        <p:spPr>
          <a:xfrm>
            <a:off x="6958792" y="6212073"/>
            <a:ext cx="651163" cy="30309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prstClr val="black"/>
                </a:solidFill>
              </a:rPr>
              <a:t>鈴木</a:t>
            </a:r>
            <a:endParaRPr lang="ja-JP" altLang="en-US" dirty="0">
              <a:solidFill>
                <a:prstClr val="black"/>
              </a:solidFill>
            </a:endParaRPr>
          </a:p>
        </p:txBody>
      </p:sp>
      <p:sp>
        <p:nvSpPr>
          <p:cNvPr id="67" name="正方形/長方形 66"/>
          <p:cNvSpPr/>
          <p:nvPr/>
        </p:nvSpPr>
        <p:spPr>
          <a:xfrm>
            <a:off x="6954981" y="5798888"/>
            <a:ext cx="651163" cy="28706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prstClr val="black"/>
                </a:solidFill>
              </a:rPr>
              <a:t>佐藤</a:t>
            </a:r>
            <a:endParaRPr lang="ja-JP" altLang="en-US" dirty="0">
              <a:solidFill>
                <a:prstClr val="black"/>
              </a:solidFill>
            </a:endParaRPr>
          </a:p>
        </p:txBody>
      </p:sp>
      <p:sp>
        <p:nvSpPr>
          <p:cNvPr id="68" name="正方形/長方形 67"/>
          <p:cNvSpPr/>
          <p:nvPr/>
        </p:nvSpPr>
        <p:spPr>
          <a:xfrm>
            <a:off x="6954982" y="4800667"/>
            <a:ext cx="651163" cy="34985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prstClr val="black"/>
                </a:solidFill>
              </a:rPr>
              <a:t>高橋</a:t>
            </a:r>
            <a:endParaRPr lang="ja-JP" altLang="en-US" dirty="0">
              <a:solidFill>
                <a:prstClr val="black"/>
              </a:solidFill>
            </a:endParaRPr>
          </a:p>
        </p:txBody>
      </p:sp>
      <p:sp>
        <p:nvSpPr>
          <p:cNvPr id="69" name="正方形/長方形 68"/>
          <p:cNvSpPr/>
          <p:nvPr/>
        </p:nvSpPr>
        <p:spPr>
          <a:xfrm>
            <a:off x="6954982" y="5294578"/>
            <a:ext cx="651163" cy="31242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prstClr val="black"/>
                </a:solidFill>
              </a:rPr>
              <a:t>田中</a:t>
            </a:r>
            <a:endParaRPr lang="ja-JP" altLang="en-US" dirty="0">
              <a:solidFill>
                <a:prstClr val="black"/>
              </a:solidFill>
            </a:endParaRPr>
          </a:p>
        </p:txBody>
      </p:sp>
      <p:sp>
        <p:nvSpPr>
          <p:cNvPr id="5" name="正方形/長方形 4"/>
          <p:cNvSpPr/>
          <p:nvPr/>
        </p:nvSpPr>
        <p:spPr>
          <a:xfrm rot="1991644">
            <a:off x="7912632" y="3709708"/>
            <a:ext cx="1194317" cy="304800"/>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prstClr val="black"/>
                </a:solidFill>
              </a:rPr>
              <a:t>パターン４</a:t>
            </a:r>
            <a:endParaRPr lang="ja-JP" altLang="en-US" dirty="0">
              <a:solidFill>
                <a:prstClr val="black"/>
              </a:solidFill>
            </a:endParaRPr>
          </a:p>
        </p:txBody>
      </p:sp>
      <p:cxnSp>
        <p:nvCxnSpPr>
          <p:cNvPr id="71" name="直線コネクタ 70"/>
          <p:cNvCxnSpPr/>
          <p:nvPr/>
        </p:nvCxnSpPr>
        <p:spPr>
          <a:xfrm>
            <a:off x="2740" y="3301122"/>
            <a:ext cx="9144000" cy="17719"/>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a:off x="4435571" y="0"/>
            <a:ext cx="11836" cy="6407727"/>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6" name="角丸四角形 55"/>
          <p:cNvSpPr/>
          <p:nvPr/>
        </p:nvSpPr>
        <p:spPr>
          <a:xfrm>
            <a:off x="3490794" y="407789"/>
            <a:ext cx="1809368" cy="935314"/>
          </a:xfrm>
          <a:prstGeom prst="roundRect">
            <a:avLst/>
          </a:prstGeom>
          <a:solidFill>
            <a:srgbClr val="FFFFE1"/>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dirty="0" smtClean="0">
                <a:solidFill>
                  <a:prstClr val="black"/>
                </a:solidFill>
              </a:rPr>
              <a:t>リーダーを</a:t>
            </a:r>
            <a:endParaRPr lang="en-US" altLang="ja-JP" dirty="0" smtClean="0">
              <a:solidFill>
                <a:prstClr val="black"/>
              </a:solidFill>
            </a:endParaRPr>
          </a:p>
          <a:p>
            <a:pPr algn="ctr"/>
            <a:r>
              <a:rPr lang="ja-JP" altLang="en-US" dirty="0">
                <a:solidFill>
                  <a:prstClr val="black"/>
                </a:solidFill>
              </a:rPr>
              <a:t>グループ</a:t>
            </a:r>
            <a:r>
              <a:rPr lang="ja-JP" altLang="en-US" dirty="0" smtClean="0">
                <a:solidFill>
                  <a:prstClr val="black"/>
                </a:solidFill>
              </a:rPr>
              <a:t>の中から選ぶ（２人）</a:t>
            </a:r>
            <a:endParaRPr lang="ja-JP" altLang="en-US" dirty="0">
              <a:solidFill>
                <a:prstClr val="black"/>
              </a:solidFill>
            </a:endParaRPr>
          </a:p>
        </p:txBody>
      </p:sp>
      <p:sp>
        <p:nvSpPr>
          <p:cNvPr id="57" name="角丸四角形 56"/>
          <p:cNvSpPr/>
          <p:nvPr/>
        </p:nvSpPr>
        <p:spPr>
          <a:xfrm>
            <a:off x="3710509" y="4021925"/>
            <a:ext cx="1385141" cy="835743"/>
          </a:xfrm>
          <a:prstGeom prst="roundRect">
            <a:avLst/>
          </a:prstGeom>
          <a:solidFill>
            <a:srgbClr val="FFFFE1"/>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dirty="0" smtClean="0">
                <a:solidFill>
                  <a:prstClr val="black"/>
                </a:solidFill>
              </a:rPr>
              <a:t>リーダーを</a:t>
            </a:r>
            <a:endParaRPr lang="en-US" altLang="ja-JP" dirty="0" smtClean="0">
              <a:solidFill>
                <a:prstClr val="black"/>
              </a:solidFill>
            </a:endParaRPr>
          </a:p>
          <a:p>
            <a:r>
              <a:rPr lang="ja-JP" altLang="en-US" dirty="0">
                <a:solidFill>
                  <a:prstClr val="black"/>
                </a:solidFill>
              </a:rPr>
              <a:t>グループ</a:t>
            </a:r>
            <a:r>
              <a:rPr lang="ja-JP" altLang="en-US" dirty="0" smtClean="0">
                <a:solidFill>
                  <a:prstClr val="black"/>
                </a:solidFill>
              </a:rPr>
              <a:t>の外から選ぶ</a:t>
            </a:r>
            <a:endParaRPr lang="ja-JP" altLang="en-US" dirty="0">
              <a:solidFill>
                <a:prstClr val="black"/>
              </a:solidFill>
            </a:endParaRPr>
          </a:p>
        </p:txBody>
      </p:sp>
      <p:sp>
        <p:nvSpPr>
          <p:cNvPr id="77" name="正方形/長方形 76"/>
          <p:cNvSpPr/>
          <p:nvPr/>
        </p:nvSpPr>
        <p:spPr>
          <a:xfrm>
            <a:off x="1895437" y="3536742"/>
            <a:ext cx="1120117" cy="53254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prstClr val="black"/>
                </a:solidFill>
              </a:rPr>
              <a:t>リーダー</a:t>
            </a:r>
            <a:endParaRPr lang="en-US" altLang="ja-JP" dirty="0" smtClean="0">
              <a:solidFill>
                <a:prstClr val="black"/>
              </a:solidFill>
            </a:endParaRPr>
          </a:p>
          <a:p>
            <a:pPr algn="ctr"/>
            <a:r>
              <a:rPr lang="ja-JP" altLang="en-US" dirty="0">
                <a:solidFill>
                  <a:prstClr val="black"/>
                </a:solidFill>
              </a:rPr>
              <a:t>和田</a:t>
            </a:r>
          </a:p>
        </p:txBody>
      </p:sp>
      <p:cxnSp>
        <p:nvCxnSpPr>
          <p:cNvPr id="84" name="直線矢印コネクタ 83"/>
          <p:cNvCxnSpPr/>
          <p:nvPr/>
        </p:nvCxnSpPr>
        <p:spPr>
          <a:xfrm>
            <a:off x="7268272" y="3962243"/>
            <a:ext cx="5095" cy="30587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5" name="正方形/長方形 84"/>
          <p:cNvSpPr/>
          <p:nvPr/>
        </p:nvSpPr>
        <p:spPr>
          <a:xfrm>
            <a:off x="6701845" y="3444143"/>
            <a:ext cx="1120117" cy="53254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prstClr val="black"/>
                </a:solidFill>
              </a:rPr>
              <a:t>リーダー</a:t>
            </a:r>
            <a:endParaRPr lang="en-US" altLang="ja-JP" dirty="0" smtClean="0">
              <a:solidFill>
                <a:prstClr val="black"/>
              </a:solidFill>
            </a:endParaRPr>
          </a:p>
          <a:p>
            <a:pPr algn="ctr"/>
            <a:r>
              <a:rPr lang="ja-JP" altLang="en-US" dirty="0">
                <a:solidFill>
                  <a:prstClr val="black"/>
                </a:solidFill>
              </a:rPr>
              <a:t>和田</a:t>
            </a:r>
          </a:p>
        </p:txBody>
      </p:sp>
      <p:cxnSp>
        <p:nvCxnSpPr>
          <p:cNvPr id="88" name="直線矢印コネクタ 87"/>
          <p:cNvCxnSpPr/>
          <p:nvPr/>
        </p:nvCxnSpPr>
        <p:spPr>
          <a:xfrm>
            <a:off x="7011299" y="1295730"/>
            <a:ext cx="0" cy="27634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直線矢印コネクタ 88"/>
          <p:cNvCxnSpPr/>
          <p:nvPr/>
        </p:nvCxnSpPr>
        <p:spPr>
          <a:xfrm>
            <a:off x="7027426" y="1891473"/>
            <a:ext cx="0" cy="27634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0" name="直線矢印コネクタ 89"/>
          <p:cNvCxnSpPr/>
          <p:nvPr/>
        </p:nvCxnSpPr>
        <p:spPr>
          <a:xfrm>
            <a:off x="7031591" y="2466071"/>
            <a:ext cx="0" cy="27634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1" name="直線矢印コネクタ 90"/>
          <p:cNvCxnSpPr/>
          <p:nvPr/>
        </p:nvCxnSpPr>
        <p:spPr>
          <a:xfrm>
            <a:off x="7268272" y="4534949"/>
            <a:ext cx="12292" cy="26656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直線矢印コネクタ 94"/>
          <p:cNvCxnSpPr/>
          <p:nvPr/>
        </p:nvCxnSpPr>
        <p:spPr>
          <a:xfrm>
            <a:off x="7292083" y="6049492"/>
            <a:ext cx="0" cy="27677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9" name="直線矢印コネクタ 98"/>
          <p:cNvCxnSpPr/>
          <p:nvPr/>
        </p:nvCxnSpPr>
        <p:spPr>
          <a:xfrm>
            <a:off x="7292866" y="5089268"/>
            <a:ext cx="12292" cy="26656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直線矢印コネクタ 99"/>
          <p:cNvCxnSpPr/>
          <p:nvPr/>
        </p:nvCxnSpPr>
        <p:spPr>
          <a:xfrm>
            <a:off x="7292866" y="5572220"/>
            <a:ext cx="12292" cy="26656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849670" y="6492174"/>
            <a:ext cx="8234945" cy="369332"/>
          </a:xfrm>
          <a:prstGeom prst="rect">
            <a:avLst/>
          </a:prstGeom>
          <a:noFill/>
        </p:spPr>
        <p:txBody>
          <a:bodyPr wrap="square" rtlCol="0">
            <a:spAutoFit/>
          </a:bodyPr>
          <a:lstStyle/>
          <a:p>
            <a:r>
              <a:rPr lang="en-US" altLang="ja-JP" dirty="0" smtClean="0">
                <a:solidFill>
                  <a:srgbClr val="C00000"/>
                </a:solidFill>
              </a:rPr>
              <a:t>※</a:t>
            </a:r>
            <a:r>
              <a:rPr lang="ja-JP" altLang="en-US" dirty="0" smtClean="0">
                <a:solidFill>
                  <a:srgbClr val="C00000"/>
                </a:solidFill>
              </a:rPr>
              <a:t>地域の状況に合わせて、他のパターンでグループを作っても大丈夫です。</a:t>
            </a:r>
            <a:endParaRPr lang="ja-JP" altLang="en-US" dirty="0">
              <a:solidFill>
                <a:srgbClr val="C00000"/>
              </a:solidFill>
            </a:endParaRPr>
          </a:p>
        </p:txBody>
      </p:sp>
      <p:sp>
        <p:nvSpPr>
          <p:cNvPr id="3" name="テキスト ボックス 2"/>
          <p:cNvSpPr txBox="1"/>
          <p:nvPr/>
        </p:nvSpPr>
        <p:spPr>
          <a:xfrm>
            <a:off x="2978082" y="3062504"/>
            <a:ext cx="2958053" cy="400110"/>
          </a:xfrm>
          <a:prstGeom prst="rect">
            <a:avLst/>
          </a:prstGeom>
          <a:ln w="57150"/>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altLang="ja-JP" sz="2000" dirty="0" smtClean="0">
                <a:solidFill>
                  <a:prstClr val="black"/>
                </a:solidFill>
              </a:rPr>
              <a:t>【</a:t>
            </a:r>
            <a:r>
              <a:rPr lang="ja-JP" altLang="en-US" sz="2000" dirty="0" smtClean="0">
                <a:solidFill>
                  <a:prstClr val="black"/>
                </a:solidFill>
              </a:rPr>
              <a:t>グループ分けの４事例</a:t>
            </a:r>
            <a:r>
              <a:rPr lang="en-US" altLang="ja-JP" sz="2000" dirty="0" smtClean="0">
                <a:solidFill>
                  <a:prstClr val="black"/>
                </a:solidFill>
              </a:rPr>
              <a:t>】</a:t>
            </a:r>
            <a:endParaRPr lang="ja-JP" altLang="en-US" sz="2000" dirty="0">
              <a:solidFill>
                <a:prstClr val="black"/>
              </a:solidFill>
            </a:endParaRPr>
          </a:p>
        </p:txBody>
      </p:sp>
    </p:spTree>
    <p:extLst>
      <p:ext uri="{BB962C8B-B14F-4D97-AF65-F5344CB8AC3E}">
        <p14:creationId xmlns:p14="http://schemas.microsoft.com/office/powerpoint/2010/main" val="19283116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p:nvPr/>
        </p:nvPicPr>
        <p:blipFill rotWithShape="1">
          <a:blip r:embed="rId3" cstate="email">
            <a:extLst>
              <a:ext uri="{28A0092B-C50C-407E-A947-70E740481C1C}">
                <a14:useLocalDpi xmlns:a14="http://schemas.microsoft.com/office/drawing/2010/main"/>
              </a:ext>
            </a:extLst>
          </a:blip>
          <a:srcRect l="-851"/>
          <a:stretch/>
        </p:blipFill>
        <p:spPr bwMode="auto">
          <a:xfrm>
            <a:off x="-100468" y="0"/>
            <a:ext cx="9227128" cy="6858000"/>
          </a:xfrm>
          <a:prstGeom prst="rect">
            <a:avLst/>
          </a:prstGeom>
          <a:noFill/>
          <a:ln>
            <a:noFill/>
          </a:ln>
        </p:spPr>
      </p:pic>
      <p:sp>
        <p:nvSpPr>
          <p:cNvPr id="64" name="角丸四角形吹き出し 63"/>
          <p:cNvSpPr/>
          <p:nvPr/>
        </p:nvSpPr>
        <p:spPr>
          <a:xfrm>
            <a:off x="6919577" y="3967681"/>
            <a:ext cx="1658608" cy="1516640"/>
          </a:xfrm>
          <a:prstGeom prst="wedgeRoundRectCallout">
            <a:avLst>
              <a:gd name="adj1" fmla="val -77919"/>
              <a:gd name="adj2" fmla="val -13856"/>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2" name="角丸四角形吹き出し 61"/>
          <p:cNvSpPr/>
          <p:nvPr/>
        </p:nvSpPr>
        <p:spPr>
          <a:xfrm>
            <a:off x="1556359" y="1038771"/>
            <a:ext cx="1733080" cy="1347132"/>
          </a:xfrm>
          <a:prstGeom prst="wedgeRoundRectCallout">
            <a:avLst>
              <a:gd name="adj1" fmla="val 74472"/>
              <a:gd name="adj2" fmla="val -4184"/>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 name="円/楕円 5"/>
          <p:cNvSpPr/>
          <p:nvPr/>
        </p:nvSpPr>
        <p:spPr>
          <a:xfrm rot="5400000">
            <a:off x="2861154" y="1194762"/>
            <a:ext cx="3148447" cy="1624830"/>
          </a:xfrm>
          <a:prstGeom prst="ellipse">
            <a:avLst/>
          </a:prstGeom>
          <a:noFill/>
          <a:ln w="9525">
            <a:solidFill>
              <a:srgbClr val="C00000"/>
            </a:solidFill>
          </a:ln>
          <a:effectLst>
            <a:glow rad="228600">
              <a:srgbClr val="C0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 name="円/楕円 6"/>
          <p:cNvSpPr/>
          <p:nvPr/>
        </p:nvSpPr>
        <p:spPr>
          <a:xfrm>
            <a:off x="4608720" y="3098715"/>
            <a:ext cx="1642291" cy="1450204"/>
          </a:xfrm>
          <a:prstGeom prst="ellipse">
            <a:avLst/>
          </a:prstGeom>
          <a:noFill/>
          <a:ln w="9525">
            <a:solidFill>
              <a:srgbClr val="C00000"/>
            </a:solidFill>
          </a:ln>
          <a:effectLst>
            <a:glow rad="228600">
              <a:srgbClr val="C0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 name="円/楕円 7"/>
          <p:cNvSpPr/>
          <p:nvPr/>
        </p:nvSpPr>
        <p:spPr>
          <a:xfrm>
            <a:off x="5273986" y="159906"/>
            <a:ext cx="1707807" cy="1497686"/>
          </a:xfrm>
          <a:prstGeom prst="ellipse">
            <a:avLst/>
          </a:prstGeom>
          <a:noFill/>
          <a:ln w="9525">
            <a:solidFill>
              <a:srgbClr val="C00000"/>
            </a:solidFill>
          </a:ln>
          <a:effectLst>
            <a:glow rad="228600">
              <a:srgbClr val="C0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 name="円/楕円 8"/>
          <p:cNvSpPr/>
          <p:nvPr/>
        </p:nvSpPr>
        <p:spPr>
          <a:xfrm rot="3001834">
            <a:off x="2713263" y="3511616"/>
            <a:ext cx="2492688" cy="1415581"/>
          </a:xfrm>
          <a:prstGeom prst="ellipse">
            <a:avLst/>
          </a:prstGeom>
          <a:noFill/>
          <a:ln w="9525">
            <a:solidFill>
              <a:srgbClr val="C00000"/>
            </a:solidFill>
          </a:ln>
          <a:effectLst>
            <a:glow rad="228600">
              <a:srgbClr val="C0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 name="円/楕円 9"/>
          <p:cNvSpPr/>
          <p:nvPr/>
        </p:nvSpPr>
        <p:spPr>
          <a:xfrm rot="19752918">
            <a:off x="4401085" y="4902835"/>
            <a:ext cx="1257588" cy="1592955"/>
          </a:xfrm>
          <a:prstGeom prst="ellipse">
            <a:avLst/>
          </a:prstGeom>
          <a:noFill/>
          <a:ln w="9525">
            <a:solidFill>
              <a:srgbClr val="C00000"/>
            </a:solidFill>
          </a:ln>
          <a:effectLst>
            <a:glow rad="228600">
              <a:srgbClr val="C0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1" name="角丸四角形 10"/>
          <p:cNvSpPr/>
          <p:nvPr/>
        </p:nvSpPr>
        <p:spPr>
          <a:xfrm>
            <a:off x="3883120" y="542867"/>
            <a:ext cx="651164" cy="997528"/>
          </a:xfrm>
          <a:prstGeom prst="roundRect">
            <a:avLst/>
          </a:prstGeom>
          <a:noFill/>
          <a:ln>
            <a:solidFill>
              <a:schemeClr val="accent5">
                <a:lumMod val="75000"/>
              </a:schemeClr>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 name="角丸四角形 11"/>
          <p:cNvSpPr/>
          <p:nvPr/>
        </p:nvSpPr>
        <p:spPr>
          <a:xfrm>
            <a:off x="4471902" y="1696865"/>
            <a:ext cx="651164" cy="997528"/>
          </a:xfrm>
          <a:prstGeom prst="roundRect">
            <a:avLst/>
          </a:prstGeom>
          <a:noFill/>
          <a:ln>
            <a:solidFill>
              <a:schemeClr val="accent5">
                <a:lumMod val="75000"/>
              </a:schemeClr>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3" name="角丸四角形 12"/>
          <p:cNvSpPr/>
          <p:nvPr/>
        </p:nvSpPr>
        <p:spPr>
          <a:xfrm>
            <a:off x="3696011" y="1603372"/>
            <a:ext cx="651164" cy="1137578"/>
          </a:xfrm>
          <a:prstGeom prst="roundRect">
            <a:avLst/>
          </a:prstGeom>
          <a:noFill/>
          <a:ln>
            <a:solidFill>
              <a:schemeClr val="accent5">
                <a:lumMod val="75000"/>
              </a:schemeClr>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 name="角丸四角形 13"/>
          <p:cNvSpPr/>
          <p:nvPr/>
        </p:nvSpPr>
        <p:spPr>
          <a:xfrm rot="15887284">
            <a:off x="5651720" y="315043"/>
            <a:ext cx="923045" cy="1288231"/>
          </a:xfrm>
          <a:prstGeom prst="roundRect">
            <a:avLst/>
          </a:prstGeom>
          <a:noFill/>
          <a:ln>
            <a:solidFill>
              <a:schemeClr val="accent5">
                <a:lumMod val="75000"/>
              </a:schemeClr>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5" name="角丸四角形 14"/>
          <p:cNvSpPr/>
          <p:nvPr/>
        </p:nvSpPr>
        <p:spPr>
          <a:xfrm>
            <a:off x="4538137" y="574356"/>
            <a:ext cx="651164" cy="997528"/>
          </a:xfrm>
          <a:prstGeom prst="roundRect">
            <a:avLst/>
          </a:prstGeom>
          <a:noFill/>
          <a:ln>
            <a:solidFill>
              <a:schemeClr val="accent5">
                <a:lumMod val="75000"/>
              </a:schemeClr>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7" name="円/楕円 16"/>
          <p:cNvSpPr/>
          <p:nvPr/>
        </p:nvSpPr>
        <p:spPr>
          <a:xfrm>
            <a:off x="5247794" y="1646172"/>
            <a:ext cx="1698510" cy="1564391"/>
          </a:xfrm>
          <a:prstGeom prst="ellipse">
            <a:avLst/>
          </a:prstGeom>
          <a:noFill/>
          <a:ln w="9525">
            <a:solidFill>
              <a:srgbClr val="C00000"/>
            </a:solidFill>
          </a:ln>
          <a:effectLst>
            <a:glow rad="228600">
              <a:srgbClr val="C0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8" name="円/楕円 17"/>
          <p:cNvSpPr/>
          <p:nvPr/>
        </p:nvSpPr>
        <p:spPr>
          <a:xfrm rot="4115672">
            <a:off x="5142600" y="4541471"/>
            <a:ext cx="1901319" cy="1163401"/>
          </a:xfrm>
          <a:prstGeom prst="ellipse">
            <a:avLst/>
          </a:prstGeom>
          <a:noFill/>
          <a:ln w="9525">
            <a:solidFill>
              <a:srgbClr val="C00000"/>
            </a:solidFill>
          </a:ln>
          <a:effectLst>
            <a:glow rad="228600">
              <a:srgbClr val="C0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3" name="角丸四角形 22"/>
          <p:cNvSpPr/>
          <p:nvPr/>
        </p:nvSpPr>
        <p:spPr>
          <a:xfrm rot="536547">
            <a:off x="3270300" y="159552"/>
            <a:ext cx="3571219" cy="6432689"/>
          </a:xfrm>
          <a:prstGeom prst="roundRect">
            <a:avLst/>
          </a:prstGeom>
          <a:noFill/>
          <a:ln w="28575">
            <a:solidFill>
              <a:schemeClr val="accent6">
                <a:lumMod val="75000"/>
              </a:schemeClr>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 name="正方形/長方形 4"/>
          <p:cNvSpPr/>
          <p:nvPr/>
        </p:nvSpPr>
        <p:spPr>
          <a:xfrm>
            <a:off x="5650960" y="220582"/>
            <a:ext cx="1863436" cy="54725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ysClr val="windowText" lastClr="000000"/>
                </a:solidFill>
              </a:rPr>
              <a:t>そっせん地域</a:t>
            </a:r>
            <a:endParaRPr lang="ja-JP" altLang="en-US" dirty="0">
              <a:solidFill>
                <a:sysClr val="windowText" lastClr="000000"/>
              </a:solidFill>
            </a:endParaRPr>
          </a:p>
        </p:txBody>
      </p:sp>
      <p:sp>
        <p:nvSpPr>
          <p:cNvPr id="24" name="テキスト ボックス 23"/>
          <p:cNvSpPr txBox="1"/>
          <p:nvPr/>
        </p:nvSpPr>
        <p:spPr>
          <a:xfrm>
            <a:off x="5759732" y="5484320"/>
            <a:ext cx="639443" cy="369332"/>
          </a:xfrm>
          <a:prstGeom prst="rect">
            <a:avLst/>
          </a:prstGeom>
          <a:noFill/>
        </p:spPr>
        <p:txBody>
          <a:bodyPr wrap="square" rtlCol="0">
            <a:spAutoFit/>
          </a:bodyPr>
          <a:lstStyle/>
          <a:p>
            <a:r>
              <a:rPr lang="ja-JP" altLang="en-US" dirty="0" smtClean="0">
                <a:solidFill>
                  <a:prstClr val="black"/>
                </a:solidFill>
              </a:rPr>
              <a:t>５</a:t>
            </a:r>
            <a:r>
              <a:rPr lang="ja-JP" altLang="en-US" dirty="0">
                <a:solidFill>
                  <a:prstClr val="black"/>
                </a:solidFill>
              </a:rPr>
              <a:t>班</a:t>
            </a:r>
          </a:p>
        </p:txBody>
      </p:sp>
      <p:sp>
        <p:nvSpPr>
          <p:cNvPr id="25" name="テキスト ボックス 24"/>
          <p:cNvSpPr txBox="1"/>
          <p:nvPr/>
        </p:nvSpPr>
        <p:spPr>
          <a:xfrm>
            <a:off x="4754967" y="5715496"/>
            <a:ext cx="845127" cy="369332"/>
          </a:xfrm>
          <a:prstGeom prst="rect">
            <a:avLst/>
          </a:prstGeom>
          <a:noFill/>
        </p:spPr>
        <p:txBody>
          <a:bodyPr wrap="square" rtlCol="0">
            <a:spAutoFit/>
          </a:bodyPr>
          <a:lstStyle/>
          <a:p>
            <a:r>
              <a:rPr lang="ja-JP" altLang="en-US" dirty="0" smtClean="0">
                <a:solidFill>
                  <a:prstClr val="black"/>
                </a:solidFill>
              </a:rPr>
              <a:t>７</a:t>
            </a:r>
            <a:r>
              <a:rPr lang="ja-JP" altLang="en-US" dirty="0">
                <a:solidFill>
                  <a:prstClr val="black"/>
                </a:solidFill>
              </a:rPr>
              <a:t>班</a:t>
            </a:r>
          </a:p>
        </p:txBody>
      </p:sp>
      <p:sp>
        <p:nvSpPr>
          <p:cNvPr id="26" name="テキスト ボックス 25"/>
          <p:cNvSpPr txBox="1"/>
          <p:nvPr/>
        </p:nvSpPr>
        <p:spPr>
          <a:xfrm>
            <a:off x="5792732" y="2116581"/>
            <a:ext cx="845127" cy="369332"/>
          </a:xfrm>
          <a:prstGeom prst="rect">
            <a:avLst/>
          </a:prstGeom>
          <a:noFill/>
        </p:spPr>
        <p:txBody>
          <a:bodyPr wrap="square" rtlCol="0">
            <a:spAutoFit/>
          </a:bodyPr>
          <a:lstStyle/>
          <a:p>
            <a:r>
              <a:rPr lang="ja-JP" altLang="en-US" dirty="0" smtClean="0">
                <a:solidFill>
                  <a:prstClr val="black"/>
                </a:solidFill>
              </a:rPr>
              <a:t>３</a:t>
            </a:r>
            <a:r>
              <a:rPr lang="ja-JP" altLang="en-US" dirty="0">
                <a:solidFill>
                  <a:prstClr val="black"/>
                </a:solidFill>
              </a:rPr>
              <a:t>班</a:t>
            </a:r>
          </a:p>
        </p:txBody>
      </p:sp>
      <p:sp>
        <p:nvSpPr>
          <p:cNvPr id="27" name="テキスト ボックス 26"/>
          <p:cNvSpPr txBox="1"/>
          <p:nvPr/>
        </p:nvSpPr>
        <p:spPr>
          <a:xfrm>
            <a:off x="5847614" y="881095"/>
            <a:ext cx="845127" cy="369332"/>
          </a:xfrm>
          <a:prstGeom prst="rect">
            <a:avLst/>
          </a:prstGeom>
          <a:noFill/>
        </p:spPr>
        <p:txBody>
          <a:bodyPr wrap="square" rtlCol="0">
            <a:spAutoFit/>
          </a:bodyPr>
          <a:lstStyle/>
          <a:p>
            <a:r>
              <a:rPr lang="ja-JP" altLang="en-US" dirty="0" smtClean="0">
                <a:solidFill>
                  <a:prstClr val="black"/>
                </a:solidFill>
              </a:rPr>
              <a:t>２班</a:t>
            </a:r>
            <a:endParaRPr lang="ja-JP" altLang="en-US" dirty="0">
              <a:solidFill>
                <a:prstClr val="black"/>
              </a:solidFill>
            </a:endParaRPr>
          </a:p>
        </p:txBody>
      </p:sp>
      <p:sp>
        <p:nvSpPr>
          <p:cNvPr id="28" name="テキスト ボックス 27"/>
          <p:cNvSpPr txBox="1"/>
          <p:nvPr/>
        </p:nvSpPr>
        <p:spPr>
          <a:xfrm>
            <a:off x="3319658" y="4187736"/>
            <a:ext cx="845127" cy="369332"/>
          </a:xfrm>
          <a:prstGeom prst="rect">
            <a:avLst/>
          </a:prstGeom>
          <a:noFill/>
        </p:spPr>
        <p:txBody>
          <a:bodyPr wrap="square" rtlCol="0">
            <a:spAutoFit/>
          </a:bodyPr>
          <a:lstStyle/>
          <a:p>
            <a:pPr algn="ctr"/>
            <a:r>
              <a:rPr lang="ja-JP" altLang="en-US" dirty="0" smtClean="0">
                <a:solidFill>
                  <a:prstClr val="black"/>
                </a:solidFill>
              </a:rPr>
              <a:t>６班</a:t>
            </a:r>
            <a:endParaRPr lang="ja-JP" altLang="en-US" dirty="0">
              <a:solidFill>
                <a:prstClr val="black"/>
              </a:solidFill>
            </a:endParaRPr>
          </a:p>
        </p:txBody>
      </p:sp>
      <p:sp>
        <p:nvSpPr>
          <p:cNvPr id="29" name="テキスト ボックス 28"/>
          <p:cNvSpPr txBox="1"/>
          <p:nvPr/>
        </p:nvSpPr>
        <p:spPr>
          <a:xfrm>
            <a:off x="5210394" y="3664193"/>
            <a:ext cx="845127" cy="369332"/>
          </a:xfrm>
          <a:prstGeom prst="rect">
            <a:avLst/>
          </a:prstGeom>
          <a:noFill/>
        </p:spPr>
        <p:txBody>
          <a:bodyPr wrap="square" rtlCol="0">
            <a:spAutoFit/>
          </a:bodyPr>
          <a:lstStyle/>
          <a:p>
            <a:r>
              <a:rPr lang="ja-JP" altLang="en-US" dirty="0" smtClean="0">
                <a:solidFill>
                  <a:prstClr val="black"/>
                </a:solidFill>
              </a:rPr>
              <a:t>４</a:t>
            </a:r>
            <a:r>
              <a:rPr lang="ja-JP" altLang="en-US" dirty="0">
                <a:solidFill>
                  <a:prstClr val="black"/>
                </a:solidFill>
              </a:rPr>
              <a:t>班</a:t>
            </a:r>
          </a:p>
        </p:txBody>
      </p:sp>
      <p:sp>
        <p:nvSpPr>
          <p:cNvPr id="30" name="テキスト ボックス 29"/>
          <p:cNvSpPr txBox="1"/>
          <p:nvPr/>
        </p:nvSpPr>
        <p:spPr>
          <a:xfrm>
            <a:off x="4068319" y="195642"/>
            <a:ext cx="845127" cy="369332"/>
          </a:xfrm>
          <a:prstGeom prst="rect">
            <a:avLst/>
          </a:prstGeom>
          <a:noFill/>
        </p:spPr>
        <p:txBody>
          <a:bodyPr wrap="square" rtlCol="0">
            <a:spAutoFit/>
          </a:bodyPr>
          <a:lstStyle/>
          <a:p>
            <a:r>
              <a:rPr lang="ja-JP" altLang="en-US" dirty="0" smtClean="0">
                <a:solidFill>
                  <a:prstClr val="black"/>
                </a:solidFill>
              </a:rPr>
              <a:t>  </a:t>
            </a:r>
            <a:r>
              <a:rPr lang="en-US" altLang="ja-JP" dirty="0" smtClean="0">
                <a:solidFill>
                  <a:prstClr val="black"/>
                </a:solidFill>
              </a:rPr>
              <a:t>1</a:t>
            </a:r>
            <a:r>
              <a:rPr lang="ja-JP" altLang="en-US" dirty="0" smtClean="0">
                <a:solidFill>
                  <a:prstClr val="black"/>
                </a:solidFill>
              </a:rPr>
              <a:t>班</a:t>
            </a:r>
            <a:endParaRPr lang="ja-JP" altLang="en-US" dirty="0">
              <a:solidFill>
                <a:prstClr val="black"/>
              </a:solidFill>
            </a:endParaRPr>
          </a:p>
        </p:txBody>
      </p:sp>
      <p:sp>
        <p:nvSpPr>
          <p:cNvPr id="31" name="角丸四角形 30"/>
          <p:cNvSpPr/>
          <p:nvPr/>
        </p:nvSpPr>
        <p:spPr>
          <a:xfrm rot="3135129">
            <a:off x="5577748" y="4396128"/>
            <a:ext cx="651164" cy="879098"/>
          </a:xfrm>
          <a:prstGeom prst="roundRect">
            <a:avLst/>
          </a:prstGeom>
          <a:noFill/>
          <a:ln>
            <a:solidFill>
              <a:schemeClr val="accent5">
                <a:lumMod val="75000"/>
              </a:schemeClr>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3" name="角丸四角形 32"/>
          <p:cNvSpPr/>
          <p:nvPr/>
        </p:nvSpPr>
        <p:spPr>
          <a:xfrm rot="8896772">
            <a:off x="4205925" y="3360425"/>
            <a:ext cx="425396" cy="1543281"/>
          </a:xfrm>
          <a:prstGeom prst="roundRect">
            <a:avLst/>
          </a:prstGeom>
          <a:noFill/>
          <a:ln>
            <a:solidFill>
              <a:schemeClr val="accent5">
                <a:lumMod val="75000"/>
              </a:schemeClr>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6" name="テキスト ボックス 35"/>
          <p:cNvSpPr txBox="1"/>
          <p:nvPr/>
        </p:nvSpPr>
        <p:spPr>
          <a:xfrm>
            <a:off x="265426" y="261763"/>
            <a:ext cx="3281710" cy="646331"/>
          </a:xfrm>
          <a:prstGeom prst="rect">
            <a:avLst/>
          </a:prstGeom>
          <a:noFill/>
        </p:spPr>
        <p:txBody>
          <a:bodyPr wrap="square" rtlCol="0">
            <a:spAutoFit/>
          </a:bodyPr>
          <a:lstStyle/>
          <a:p>
            <a:r>
              <a:rPr lang="ja-JP" altLang="en-US" dirty="0" smtClean="0">
                <a:solidFill>
                  <a:prstClr val="black"/>
                </a:solidFill>
              </a:rPr>
              <a:t>率先避難グループのイメージ（一例）</a:t>
            </a:r>
            <a:endParaRPr lang="ja-JP" altLang="en-US" dirty="0">
              <a:solidFill>
                <a:prstClr val="black"/>
              </a:solidFill>
            </a:endParaRPr>
          </a:p>
        </p:txBody>
      </p:sp>
      <p:sp>
        <p:nvSpPr>
          <p:cNvPr id="39" name="角丸四角形 38"/>
          <p:cNvSpPr/>
          <p:nvPr/>
        </p:nvSpPr>
        <p:spPr>
          <a:xfrm>
            <a:off x="161158" y="123255"/>
            <a:ext cx="3889517" cy="61924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prstClr val="black"/>
                </a:solidFill>
              </a:rPr>
              <a:t>呼</a:t>
            </a:r>
            <a:r>
              <a:rPr lang="ja-JP" altLang="en-US" dirty="0" smtClean="0">
                <a:solidFill>
                  <a:prstClr val="black"/>
                </a:solidFill>
              </a:rPr>
              <a:t>びかけグループづくりのイメージ例</a:t>
            </a:r>
            <a:endParaRPr lang="ja-JP" altLang="en-US" dirty="0">
              <a:solidFill>
                <a:prstClr val="black"/>
              </a:solidFill>
            </a:endParaRPr>
          </a:p>
        </p:txBody>
      </p:sp>
      <p:sp>
        <p:nvSpPr>
          <p:cNvPr id="40" name="フローチャート: 結合子 39"/>
          <p:cNvSpPr/>
          <p:nvPr/>
        </p:nvSpPr>
        <p:spPr>
          <a:xfrm>
            <a:off x="3709026" y="1878447"/>
            <a:ext cx="259773" cy="249382"/>
          </a:xfrm>
          <a:prstGeom prst="flowChartConnector">
            <a:avLst/>
          </a:prstGeom>
          <a:solidFill>
            <a:srgbClr val="FFA7A7"/>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C00000"/>
                </a:solidFill>
              </a:rPr>
              <a:t>Ａ</a:t>
            </a:r>
          </a:p>
        </p:txBody>
      </p:sp>
      <p:sp>
        <p:nvSpPr>
          <p:cNvPr id="41" name="フローチャート: 結合子 40"/>
          <p:cNvSpPr/>
          <p:nvPr/>
        </p:nvSpPr>
        <p:spPr>
          <a:xfrm>
            <a:off x="3815466" y="2385902"/>
            <a:ext cx="277092" cy="284019"/>
          </a:xfrm>
          <a:prstGeom prst="flowChartConnector">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C00000"/>
                </a:solidFill>
              </a:rPr>
              <a:t>Ｈ</a:t>
            </a:r>
          </a:p>
        </p:txBody>
      </p:sp>
      <p:sp>
        <p:nvSpPr>
          <p:cNvPr id="42" name="フローチャート: 結合子 41"/>
          <p:cNvSpPr/>
          <p:nvPr/>
        </p:nvSpPr>
        <p:spPr>
          <a:xfrm>
            <a:off x="3533097" y="2445304"/>
            <a:ext cx="259773" cy="249383"/>
          </a:xfrm>
          <a:prstGeom prst="flowChartConnector">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rgbClr val="C00000"/>
                </a:solidFill>
              </a:rPr>
              <a:t>Ｃ</a:t>
            </a:r>
            <a:endParaRPr lang="ja-JP" altLang="en-US" dirty="0">
              <a:solidFill>
                <a:srgbClr val="C00000"/>
              </a:solidFill>
            </a:endParaRPr>
          </a:p>
        </p:txBody>
      </p:sp>
      <p:sp>
        <p:nvSpPr>
          <p:cNvPr id="43" name="フローチャート: 結合子 42"/>
          <p:cNvSpPr/>
          <p:nvPr/>
        </p:nvSpPr>
        <p:spPr>
          <a:xfrm>
            <a:off x="3967768" y="2022765"/>
            <a:ext cx="242455" cy="249381"/>
          </a:xfrm>
          <a:prstGeom prst="flowChartConnector">
            <a:avLst/>
          </a:prstGeom>
          <a:solidFill>
            <a:srgbClr val="FFA7A7"/>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rgbClr val="C00000"/>
                </a:solidFill>
              </a:rPr>
              <a:t>Ｂ</a:t>
            </a:r>
            <a:endParaRPr lang="ja-JP" altLang="en-US" dirty="0">
              <a:solidFill>
                <a:srgbClr val="C00000"/>
              </a:solidFill>
            </a:endParaRPr>
          </a:p>
        </p:txBody>
      </p:sp>
      <p:sp>
        <p:nvSpPr>
          <p:cNvPr id="44" name="フローチャート: 結合子 43"/>
          <p:cNvSpPr/>
          <p:nvPr/>
        </p:nvSpPr>
        <p:spPr>
          <a:xfrm>
            <a:off x="4066243" y="2267511"/>
            <a:ext cx="277092" cy="284019"/>
          </a:xfrm>
          <a:prstGeom prst="flowChartConnector">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C00000"/>
                </a:solidFill>
              </a:rPr>
              <a:t>Ｆ</a:t>
            </a:r>
          </a:p>
        </p:txBody>
      </p:sp>
      <p:sp>
        <p:nvSpPr>
          <p:cNvPr id="45" name="フローチャート: 結合子 44"/>
          <p:cNvSpPr/>
          <p:nvPr/>
        </p:nvSpPr>
        <p:spPr>
          <a:xfrm>
            <a:off x="4074613" y="1774004"/>
            <a:ext cx="277092" cy="284019"/>
          </a:xfrm>
          <a:prstGeom prst="flowChartConnector">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C00000"/>
                </a:solidFill>
              </a:rPr>
              <a:t>Ｇ</a:t>
            </a:r>
          </a:p>
        </p:txBody>
      </p:sp>
      <p:sp>
        <p:nvSpPr>
          <p:cNvPr id="46" name="フローチャート: 結合子 45"/>
          <p:cNvSpPr/>
          <p:nvPr/>
        </p:nvSpPr>
        <p:spPr>
          <a:xfrm>
            <a:off x="3815466" y="1606056"/>
            <a:ext cx="277092" cy="284019"/>
          </a:xfrm>
          <a:prstGeom prst="flowChartConnector">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C00000"/>
                </a:solidFill>
              </a:rPr>
              <a:t>Ｅ</a:t>
            </a:r>
          </a:p>
        </p:txBody>
      </p:sp>
      <p:sp>
        <p:nvSpPr>
          <p:cNvPr id="47" name="フローチャート: 結合子 46"/>
          <p:cNvSpPr/>
          <p:nvPr/>
        </p:nvSpPr>
        <p:spPr>
          <a:xfrm>
            <a:off x="3700366" y="2147276"/>
            <a:ext cx="277092" cy="284019"/>
          </a:xfrm>
          <a:prstGeom prst="flowChartConnector">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rgbClr val="C00000"/>
                </a:solidFill>
              </a:rPr>
              <a:t>Ｄ</a:t>
            </a:r>
            <a:endParaRPr lang="ja-JP" altLang="en-US" dirty="0">
              <a:solidFill>
                <a:srgbClr val="C00000"/>
              </a:solidFill>
            </a:endParaRPr>
          </a:p>
        </p:txBody>
      </p:sp>
      <p:sp>
        <p:nvSpPr>
          <p:cNvPr id="48" name="フローチャート: 結合子 47"/>
          <p:cNvSpPr/>
          <p:nvPr/>
        </p:nvSpPr>
        <p:spPr>
          <a:xfrm>
            <a:off x="2085361" y="1682590"/>
            <a:ext cx="259773" cy="249382"/>
          </a:xfrm>
          <a:prstGeom prst="flowChartConnector">
            <a:avLst/>
          </a:prstGeom>
          <a:solidFill>
            <a:srgbClr val="FFA7A7"/>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C00000"/>
                </a:solidFill>
              </a:rPr>
              <a:t>Ａ</a:t>
            </a:r>
          </a:p>
        </p:txBody>
      </p:sp>
      <p:sp>
        <p:nvSpPr>
          <p:cNvPr id="2" name="テキスト ボックス 1"/>
          <p:cNvSpPr txBox="1"/>
          <p:nvPr/>
        </p:nvSpPr>
        <p:spPr>
          <a:xfrm>
            <a:off x="1795130" y="1953597"/>
            <a:ext cx="1230092" cy="276999"/>
          </a:xfrm>
          <a:prstGeom prst="rect">
            <a:avLst/>
          </a:prstGeom>
          <a:noFill/>
        </p:spPr>
        <p:txBody>
          <a:bodyPr wrap="square" rtlCol="0">
            <a:spAutoFit/>
          </a:bodyPr>
          <a:lstStyle/>
          <a:p>
            <a:r>
              <a:rPr lang="ja-JP" altLang="en-US" sz="1200" b="1" dirty="0" smtClean="0">
                <a:solidFill>
                  <a:prstClr val="black"/>
                </a:solidFill>
              </a:rPr>
              <a:t>リーダー兼班長</a:t>
            </a:r>
            <a:endParaRPr lang="ja-JP" altLang="en-US" sz="1200" b="1" dirty="0">
              <a:solidFill>
                <a:prstClr val="black"/>
              </a:solidFill>
            </a:endParaRPr>
          </a:p>
        </p:txBody>
      </p:sp>
      <p:sp>
        <p:nvSpPr>
          <p:cNvPr id="49" name="フローチャート: 結合子 48"/>
          <p:cNvSpPr/>
          <p:nvPr/>
        </p:nvSpPr>
        <p:spPr>
          <a:xfrm>
            <a:off x="6105994" y="4646468"/>
            <a:ext cx="277092" cy="326464"/>
          </a:xfrm>
          <a:prstGeom prst="flowChartConnector">
            <a:avLst/>
          </a:prstGeom>
          <a:solidFill>
            <a:schemeClr val="accent4">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70AD47">
                    <a:lumMod val="50000"/>
                  </a:srgbClr>
                </a:solidFill>
              </a:rPr>
              <a:t>い</a:t>
            </a:r>
          </a:p>
        </p:txBody>
      </p:sp>
      <p:sp>
        <p:nvSpPr>
          <p:cNvPr id="50" name="フローチャート: 結合子 49"/>
          <p:cNvSpPr/>
          <p:nvPr/>
        </p:nvSpPr>
        <p:spPr>
          <a:xfrm>
            <a:off x="4659168" y="5337349"/>
            <a:ext cx="277092" cy="284019"/>
          </a:xfrm>
          <a:prstGeom prst="flowChartConnector">
            <a:avLst/>
          </a:prstGeom>
          <a:solidFill>
            <a:srgbClr val="FFA7A7"/>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70AD47">
                    <a:lumMod val="50000"/>
                  </a:srgbClr>
                </a:solidFill>
              </a:rPr>
              <a:t>あ</a:t>
            </a:r>
          </a:p>
        </p:txBody>
      </p:sp>
      <p:sp>
        <p:nvSpPr>
          <p:cNvPr id="51" name="フローチャート: 結合子 50"/>
          <p:cNvSpPr/>
          <p:nvPr/>
        </p:nvSpPr>
        <p:spPr>
          <a:xfrm>
            <a:off x="5614025" y="4818263"/>
            <a:ext cx="277092" cy="284019"/>
          </a:xfrm>
          <a:prstGeom prst="flowChartConnector">
            <a:avLst/>
          </a:prstGeom>
          <a:solidFill>
            <a:schemeClr val="accent4">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70AD47">
                    <a:lumMod val="50000"/>
                  </a:srgbClr>
                </a:solidFill>
              </a:rPr>
              <a:t>う</a:t>
            </a:r>
          </a:p>
        </p:txBody>
      </p:sp>
      <p:sp>
        <p:nvSpPr>
          <p:cNvPr id="52" name="フローチャート: 結合子 51"/>
          <p:cNvSpPr/>
          <p:nvPr/>
        </p:nvSpPr>
        <p:spPr>
          <a:xfrm>
            <a:off x="5861334" y="4808354"/>
            <a:ext cx="277092" cy="299800"/>
          </a:xfrm>
          <a:prstGeom prst="flowChartConnector">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rgbClr val="70AD47">
                    <a:lumMod val="50000"/>
                  </a:srgbClr>
                </a:solidFill>
              </a:rPr>
              <a:t>か</a:t>
            </a:r>
            <a:endParaRPr lang="ja-JP" altLang="en-US" dirty="0">
              <a:solidFill>
                <a:srgbClr val="70AD47">
                  <a:lumMod val="50000"/>
                </a:srgbClr>
              </a:solidFill>
            </a:endParaRPr>
          </a:p>
        </p:txBody>
      </p:sp>
      <p:sp>
        <p:nvSpPr>
          <p:cNvPr id="53" name="フローチャート: 結合子 52"/>
          <p:cNvSpPr/>
          <p:nvPr/>
        </p:nvSpPr>
        <p:spPr>
          <a:xfrm>
            <a:off x="5817900" y="4438282"/>
            <a:ext cx="277092" cy="284019"/>
          </a:xfrm>
          <a:prstGeom prst="flowChartConnector">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70AD47">
                    <a:lumMod val="50000"/>
                  </a:srgbClr>
                </a:solidFill>
              </a:rPr>
              <a:t>お</a:t>
            </a:r>
          </a:p>
        </p:txBody>
      </p:sp>
      <p:sp>
        <p:nvSpPr>
          <p:cNvPr id="58" name="フローチャート: 結合子 57"/>
          <p:cNvSpPr/>
          <p:nvPr/>
        </p:nvSpPr>
        <p:spPr>
          <a:xfrm>
            <a:off x="5467296" y="4561543"/>
            <a:ext cx="277092" cy="284019"/>
          </a:xfrm>
          <a:prstGeom prst="flowChartConnector">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70AD47">
                    <a:lumMod val="50000"/>
                  </a:srgbClr>
                </a:solidFill>
              </a:rPr>
              <a:t>え</a:t>
            </a:r>
          </a:p>
        </p:txBody>
      </p:sp>
      <p:sp>
        <p:nvSpPr>
          <p:cNvPr id="59" name="フローチャート: 結合子 58"/>
          <p:cNvSpPr/>
          <p:nvPr/>
        </p:nvSpPr>
        <p:spPr>
          <a:xfrm>
            <a:off x="5656204" y="5157101"/>
            <a:ext cx="277092" cy="284019"/>
          </a:xfrm>
          <a:prstGeom prst="flowChartConnector">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dirty="0" smtClean="0">
              <a:solidFill>
                <a:srgbClr val="70AD47">
                  <a:lumMod val="50000"/>
                </a:srgbClr>
              </a:solidFill>
            </a:endParaRPr>
          </a:p>
          <a:p>
            <a:pPr algn="ctr"/>
            <a:r>
              <a:rPr lang="ja-JP" altLang="en-US" dirty="0" smtClean="0">
                <a:solidFill>
                  <a:srgbClr val="70AD47">
                    <a:lumMod val="50000"/>
                  </a:srgbClr>
                </a:solidFill>
              </a:rPr>
              <a:t>き</a:t>
            </a:r>
            <a:endParaRPr lang="en-US" altLang="ja-JP" dirty="0" smtClean="0">
              <a:solidFill>
                <a:srgbClr val="70AD47">
                  <a:lumMod val="50000"/>
                </a:srgbClr>
              </a:solidFill>
            </a:endParaRPr>
          </a:p>
          <a:p>
            <a:pPr algn="ctr"/>
            <a:endParaRPr lang="ja-JP" altLang="en-US" dirty="0">
              <a:solidFill>
                <a:srgbClr val="70AD47">
                  <a:lumMod val="50000"/>
                </a:srgbClr>
              </a:solidFill>
            </a:endParaRPr>
          </a:p>
        </p:txBody>
      </p:sp>
      <p:sp>
        <p:nvSpPr>
          <p:cNvPr id="60" name="フローチャート: 結合子 59"/>
          <p:cNvSpPr/>
          <p:nvPr/>
        </p:nvSpPr>
        <p:spPr>
          <a:xfrm>
            <a:off x="7435270" y="4622026"/>
            <a:ext cx="277092" cy="284019"/>
          </a:xfrm>
          <a:prstGeom prst="flowChartConnector">
            <a:avLst/>
          </a:prstGeom>
          <a:solidFill>
            <a:srgbClr val="FFA7A7"/>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70AD47">
                    <a:lumMod val="50000"/>
                  </a:srgbClr>
                </a:solidFill>
              </a:rPr>
              <a:t>あ</a:t>
            </a:r>
          </a:p>
        </p:txBody>
      </p:sp>
      <p:sp>
        <p:nvSpPr>
          <p:cNvPr id="61" name="フローチャート: 結合子 60"/>
          <p:cNvSpPr/>
          <p:nvPr/>
        </p:nvSpPr>
        <p:spPr>
          <a:xfrm>
            <a:off x="7103618" y="4977557"/>
            <a:ext cx="277092" cy="326464"/>
          </a:xfrm>
          <a:prstGeom prst="flowChartConnector">
            <a:avLst/>
          </a:prstGeom>
          <a:solidFill>
            <a:schemeClr val="accent4">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70AD47">
                    <a:lumMod val="50000"/>
                  </a:srgbClr>
                </a:solidFill>
              </a:rPr>
              <a:t>い</a:t>
            </a:r>
          </a:p>
        </p:txBody>
      </p:sp>
      <p:sp>
        <p:nvSpPr>
          <p:cNvPr id="3" name="テキスト ボックス 2"/>
          <p:cNvSpPr txBox="1"/>
          <p:nvPr/>
        </p:nvSpPr>
        <p:spPr>
          <a:xfrm>
            <a:off x="7691389" y="4617144"/>
            <a:ext cx="806219" cy="276999"/>
          </a:xfrm>
          <a:prstGeom prst="rect">
            <a:avLst/>
          </a:prstGeom>
          <a:noFill/>
        </p:spPr>
        <p:txBody>
          <a:bodyPr wrap="square" rtlCol="0">
            <a:spAutoFit/>
          </a:bodyPr>
          <a:lstStyle/>
          <a:p>
            <a:r>
              <a:rPr lang="ja-JP" altLang="en-US" sz="1200" b="1" dirty="0" smtClean="0">
                <a:solidFill>
                  <a:prstClr val="black"/>
                </a:solidFill>
              </a:rPr>
              <a:t>リーダー</a:t>
            </a:r>
            <a:endParaRPr lang="ja-JP" altLang="en-US" sz="1200" b="1" dirty="0">
              <a:solidFill>
                <a:prstClr val="black"/>
              </a:solidFill>
            </a:endParaRPr>
          </a:p>
        </p:txBody>
      </p:sp>
      <p:sp>
        <p:nvSpPr>
          <p:cNvPr id="63" name="テキスト ボックス 62"/>
          <p:cNvSpPr txBox="1"/>
          <p:nvPr/>
        </p:nvSpPr>
        <p:spPr>
          <a:xfrm>
            <a:off x="7699662" y="4996522"/>
            <a:ext cx="806219" cy="276999"/>
          </a:xfrm>
          <a:prstGeom prst="rect">
            <a:avLst/>
          </a:prstGeom>
          <a:noFill/>
        </p:spPr>
        <p:txBody>
          <a:bodyPr wrap="square" rtlCol="0">
            <a:spAutoFit/>
          </a:bodyPr>
          <a:lstStyle/>
          <a:p>
            <a:r>
              <a:rPr lang="ja-JP" altLang="en-US" sz="1200" b="1" dirty="0" smtClean="0">
                <a:solidFill>
                  <a:prstClr val="black"/>
                </a:solidFill>
              </a:rPr>
              <a:t>班長</a:t>
            </a:r>
            <a:endParaRPr lang="ja-JP" altLang="en-US" sz="1200" b="1" dirty="0">
              <a:solidFill>
                <a:prstClr val="black"/>
              </a:solidFill>
            </a:endParaRPr>
          </a:p>
        </p:txBody>
      </p:sp>
      <p:sp>
        <p:nvSpPr>
          <p:cNvPr id="65" name="正方形/長方形 64"/>
          <p:cNvSpPr/>
          <p:nvPr/>
        </p:nvSpPr>
        <p:spPr>
          <a:xfrm>
            <a:off x="6637306" y="6422419"/>
            <a:ext cx="321438" cy="29787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cxnSp>
        <p:nvCxnSpPr>
          <p:cNvPr id="66" name="直線コネクタ 65"/>
          <p:cNvCxnSpPr/>
          <p:nvPr/>
        </p:nvCxnSpPr>
        <p:spPr>
          <a:xfrm flipH="1">
            <a:off x="3133002" y="2618973"/>
            <a:ext cx="361541" cy="1568763"/>
          </a:xfrm>
          <a:prstGeom prst="line">
            <a:avLst/>
          </a:prstGeom>
          <a:ln w="76200">
            <a:solidFill>
              <a:srgbClr val="F13FBE"/>
            </a:solidFill>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a:off x="3101014" y="4150629"/>
            <a:ext cx="1766190" cy="2518940"/>
          </a:xfrm>
          <a:prstGeom prst="line">
            <a:avLst/>
          </a:prstGeom>
          <a:ln w="76200">
            <a:solidFill>
              <a:srgbClr val="F13FBE"/>
            </a:solidFill>
          </a:ln>
        </p:spPr>
        <p:style>
          <a:lnRef idx="1">
            <a:schemeClr val="accent1"/>
          </a:lnRef>
          <a:fillRef idx="0">
            <a:schemeClr val="accent1"/>
          </a:fillRef>
          <a:effectRef idx="0">
            <a:schemeClr val="accent1"/>
          </a:effectRef>
          <a:fontRef idx="minor">
            <a:schemeClr val="tx1"/>
          </a:fontRef>
        </p:style>
      </p:cxnSp>
      <p:cxnSp>
        <p:nvCxnSpPr>
          <p:cNvPr id="68" name="直線矢印コネクタ 67"/>
          <p:cNvCxnSpPr/>
          <p:nvPr/>
        </p:nvCxnSpPr>
        <p:spPr>
          <a:xfrm flipV="1">
            <a:off x="4832251" y="6557675"/>
            <a:ext cx="1772314" cy="100482"/>
          </a:xfrm>
          <a:prstGeom prst="straightConnector1">
            <a:avLst/>
          </a:prstGeom>
          <a:ln w="76200">
            <a:solidFill>
              <a:srgbClr val="F13FBE"/>
            </a:solidFill>
            <a:tailEnd type="triangle"/>
          </a:ln>
        </p:spPr>
        <p:style>
          <a:lnRef idx="1">
            <a:schemeClr val="accent1"/>
          </a:lnRef>
          <a:fillRef idx="0">
            <a:schemeClr val="accent1"/>
          </a:fillRef>
          <a:effectRef idx="0">
            <a:schemeClr val="accent1"/>
          </a:effectRef>
          <a:fontRef idx="minor">
            <a:schemeClr val="tx1"/>
          </a:fontRef>
        </p:style>
      </p:cxnSp>
      <p:cxnSp>
        <p:nvCxnSpPr>
          <p:cNvPr id="69" name="直線矢印コネクタ 68"/>
          <p:cNvCxnSpPr/>
          <p:nvPr/>
        </p:nvCxnSpPr>
        <p:spPr>
          <a:xfrm>
            <a:off x="6159583" y="5070481"/>
            <a:ext cx="553844" cy="1244523"/>
          </a:xfrm>
          <a:prstGeom prst="straightConnector1">
            <a:avLst/>
          </a:prstGeom>
          <a:ln w="762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0" name="フローチャート: 結合子 69"/>
          <p:cNvSpPr/>
          <p:nvPr/>
        </p:nvSpPr>
        <p:spPr>
          <a:xfrm>
            <a:off x="2458623" y="1674272"/>
            <a:ext cx="259773" cy="249382"/>
          </a:xfrm>
          <a:prstGeom prst="flowChartConnector">
            <a:avLst/>
          </a:prstGeom>
          <a:solidFill>
            <a:srgbClr val="FFA7A7"/>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C00000"/>
                </a:solidFill>
              </a:rPr>
              <a:t>Ｂ</a:t>
            </a:r>
          </a:p>
        </p:txBody>
      </p:sp>
      <p:sp>
        <p:nvSpPr>
          <p:cNvPr id="71" name="フローチャート: 結合子 70"/>
          <p:cNvSpPr/>
          <p:nvPr/>
        </p:nvSpPr>
        <p:spPr>
          <a:xfrm>
            <a:off x="7440951" y="4980077"/>
            <a:ext cx="277092" cy="326464"/>
          </a:xfrm>
          <a:prstGeom prst="flowChartConnector">
            <a:avLst/>
          </a:prstGeom>
          <a:solidFill>
            <a:schemeClr val="accent4">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70AD47">
                    <a:lumMod val="50000"/>
                  </a:srgbClr>
                </a:solidFill>
              </a:rPr>
              <a:t>う</a:t>
            </a:r>
          </a:p>
        </p:txBody>
      </p:sp>
      <p:sp>
        <p:nvSpPr>
          <p:cNvPr id="72" name="フローチャート: 結合子 71"/>
          <p:cNvSpPr/>
          <p:nvPr/>
        </p:nvSpPr>
        <p:spPr>
          <a:xfrm>
            <a:off x="6112072" y="4354887"/>
            <a:ext cx="277092" cy="299800"/>
          </a:xfrm>
          <a:prstGeom prst="flowChartConnector">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70AD47">
                    <a:lumMod val="50000"/>
                  </a:srgbClr>
                </a:solidFill>
              </a:rPr>
              <a:t>く</a:t>
            </a:r>
          </a:p>
        </p:txBody>
      </p:sp>
      <p:sp>
        <p:nvSpPr>
          <p:cNvPr id="32" name="テキスト ボックス 31"/>
          <p:cNvSpPr txBox="1"/>
          <p:nvPr/>
        </p:nvSpPr>
        <p:spPr>
          <a:xfrm>
            <a:off x="1509297" y="1177450"/>
            <a:ext cx="1923892" cy="369332"/>
          </a:xfrm>
          <a:prstGeom prst="rect">
            <a:avLst/>
          </a:prstGeom>
          <a:noFill/>
        </p:spPr>
        <p:txBody>
          <a:bodyPr wrap="square" rtlCol="0">
            <a:spAutoFit/>
          </a:bodyPr>
          <a:lstStyle/>
          <a:p>
            <a:r>
              <a:rPr lang="ja-JP" altLang="en-US" dirty="0" smtClean="0">
                <a:solidFill>
                  <a:prstClr val="black"/>
                </a:solidFill>
              </a:rPr>
              <a:t>＜</a:t>
            </a:r>
            <a:r>
              <a:rPr lang="ja-JP" altLang="en-US" u="sng" dirty="0" smtClean="0">
                <a:solidFill>
                  <a:prstClr val="black"/>
                </a:solidFill>
              </a:rPr>
              <a:t>パターン１・２</a:t>
            </a:r>
            <a:r>
              <a:rPr lang="ja-JP" altLang="en-US" dirty="0" smtClean="0">
                <a:solidFill>
                  <a:prstClr val="black"/>
                </a:solidFill>
              </a:rPr>
              <a:t>＞</a:t>
            </a:r>
            <a:endParaRPr lang="ja-JP" altLang="en-US" dirty="0">
              <a:solidFill>
                <a:prstClr val="black"/>
              </a:solidFill>
            </a:endParaRPr>
          </a:p>
        </p:txBody>
      </p:sp>
      <p:sp>
        <p:nvSpPr>
          <p:cNvPr id="73" name="テキスト ボックス 72"/>
          <p:cNvSpPr txBox="1"/>
          <p:nvPr/>
        </p:nvSpPr>
        <p:spPr>
          <a:xfrm>
            <a:off x="6755745" y="4188466"/>
            <a:ext cx="1923892" cy="369332"/>
          </a:xfrm>
          <a:prstGeom prst="rect">
            <a:avLst/>
          </a:prstGeom>
          <a:noFill/>
        </p:spPr>
        <p:txBody>
          <a:bodyPr wrap="square" rtlCol="0">
            <a:spAutoFit/>
          </a:bodyPr>
          <a:lstStyle/>
          <a:p>
            <a:r>
              <a:rPr lang="ja-JP" altLang="en-US" dirty="0" smtClean="0">
                <a:solidFill>
                  <a:prstClr val="black"/>
                </a:solidFill>
              </a:rPr>
              <a:t>＜</a:t>
            </a:r>
            <a:r>
              <a:rPr lang="ja-JP" altLang="en-US" u="sng" dirty="0" smtClean="0">
                <a:solidFill>
                  <a:prstClr val="black"/>
                </a:solidFill>
              </a:rPr>
              <a:t>パターン３・４</a:t>
            </a:r>
            <a:r>
              <a:rPr lang="ja-JP" altLang="en-US" dirty="0" smtClean="0">
                <a:solidFill>
                  <a:prstClr val="black"/>
                </a:solidFill>
              </a:rPr>
              <a:t>＞</a:t>
            </a:r>
            <a:endParaRPr lang="ja-JP" altLang="en-US" dirty="0">
              <a:solidFill>
                <a:prstClr val="black"/>
              </a:solidFill>
            </a:endParaRPr>
          </a:p>
        </p:txBody>
      </p:sp>
      <p:sp>
        <p:nvSpPr>
          <p:cNvPr id="74" name="角丸四角形 73"/>
          <p:cNvSpPr/>
          <p:nvPr/>
        </p:nvSpPr>
        <p:spPr>
          <a:xfrm rot="15887284">
            <a:off x="4224339" y="2629674"/>
            <a:ext cx="651164" cy="1216786"/>
          </a:xfrm>
          <a:prstGeom prst="roundRect">
            <a:avLst/>
          </a:prstGeom>
          <a:noFill/>
          <a:ln>
            <a:solidFill>
              <a:schemeClr val="accent5">
                <a:lumMod val="75000"/>
              </a:schemeClr>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12174738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393856" y="110366"/>
            <a:ext cx="6552728" cy="733365"/>
          </a:xfrm>
        </p:spPr>
        <p:txBody>
          <a:bodyPr>
            <a:normAutofit fontScale="90000"/>
          </a:bodyPr>
          <a:lstStyle/>
          <a:p>
            <a:r>
              <a:rPr kumimoji="1" lang="ja-JP" altLang="en-US" sz="2400" dirty="0" smtClean="0"/>
              <a:t>連絡網（例）</a:t>
            </a:r>
            <a:r>
              <a:rPr kumimoji="1" lang="en-US" altLang="ja-JP" sz="2400" dirty="0" smtClean="0"/>
              <a:t/>
            </a:r>
            <a:br>
              <a:rPr kumimoji="1" lang="en-US" altLang="ja-JP" sz="2400" dirty="0" smtClean="0"/>
            </a:br>
            <a:r>
              <a:rPr lang="ja-JP" altLang="en-US" sz="2400" dirty="0"/>
              <a:t>～</a:t>
            </a:r>
            <a:r>
              <a:rPr kumimoji="1" lang="ja-JP" altLang="en-US" sz="2200" dirty="0" smtClean="0"/>
              <a:t>班員の災害リスクと避難先を地域（班内）で共有</a:t>
            </a:r>
            <a:r>
              <a:rPr lang="ja-JP" altLang="en-US" sz="2200" dirty="0"/>
              <a:t>～</a:t>
            </a:r>
            <a:endParaRPr kumimoji="1" lang="ja-JP" altLang="en-US" sz="2200" dirty="0"/>
          </a:p>
        </p:txBody>
      </p:sp>
      <p:graphicFrame>
        <p:nvGraphicFramePr>
          <p:cNvPr id="21" name="表 20"/>
          <p:cNvGraphicFramePr>
            <a:graphicFrameLocks noGrp="1"/>
          </p:cNvGraphicFramePr>
          <p:nvPr>
            <p:extLst/>
          </p:nvPr>
        </p:nvGraphicFramePr>
        <p:xfrm>
          <a:off x="35496" y="1782639"/>
          <a:ext cx="9036494" cy="3900980"/>
        </p:xfrm>
        <a:graphic>
          <a:graphicData uri="http://schemas.openxmlformats.org/drawingml/2006/table">
            <a:tbl>
              <a:tblPr firstRow="1" bandRow="1">
                <a:tableStyleId>{69CF1AB2-1976-4502-BF36-3FF5EA218861}</a:tableStyleId>
              </a:tblPr>
              <a:tblGrid>
                <a:gridCol w="278057">
                  <a:extLst>
                    <a:ext uri="{9D8B030D-6E8A-4147-A177-3AD203B41FA5}">
                      <a16:colId xmlns:a16="http://schemas.microsoft.com/office/drawing/2014/main" val="20000"/>
                    </a:ext>
                  </a:extLst>
                </a:gridCol>
                <a:gridCol w="1094460">
                  <a:extLst>
                    <a:ext uri="{9D8B030D-6E8A-4147-A177-3AD203B41FA5}">
                      <a16:colId xmlns:a16="http://schemas.microsoft.com/office/drawing/2014/main" val="20001"/>
                    </a:ext>
                  </a:extLst>
                </a:gridCol>
                <a:gridCol w="432048">
                  <a:extLst>
                    <a:ext uri="{9D8B030D-6E8A-4147-A177-3AD203B41FA5}">
                      <a16:colId xmlns:a16="http://schemas.microsoft.com/office/drawing/2014/main" val="20002"/>
                    </a:ext>
                  </a:extLst>
                </a:gridCol>
                <a:gridCol w="2520280">
                  <a:extLst>
                    <a:ext uri="{9D8B030D-6E8A-4147-A177-3AD203B41FA5}">
                      <a16:colId xmlns:a16="http://schemas.microsoft.com/office/drawing/2014/main" val="20003"/>
                    </a:ext>
                  </a:extLst>
                </a:gridCol>
                <a:gridCol w="2448272">
                  <a:extLst>
                    <a:ext uri="{9D8B030D-6E8A-4147-A177-3AD203B41FA5}">
                      <a16:colId xmlns:a16="http://schemas.microsoft.com/office/drawing/2014/main" val="20004"/>
                    </a:ext>
                  </a:extLst>
                </a:gridCol>
                <a:gridCol w="2263377">
                  <a:extLst>
                    <a:ext uri="{9D8B030D-6E8A-4147-A177-3AD203B41FA5}">
                      <a16:colId xmlns:a16="http://schemas.microsoft.com/office/drawing/2014/main" val="20005"/>
                    </a:ext>
                  </a:extLst>
                </a:gridCol>
              </a:tblGrid>
              <a:tr h="319790">
                <a:tc>
                  <a:txBody>
                    <a:bodyPr/>
                    <a:lstStyle/>
                    <a:p>
                      <a:endParaRPr kumimoji="1" lang="ja-JP" altLang="en-US" sz="1600" b="0" dirty="0">
                        <a:latin typeface="+mn-ea"/>
                        <a:ea typeface="+mn-ea"/>
                      </a:endParaRPr>
                    </a:p>
                  </a:txBody>
                  <a:tcPr/>
                </a:tc>
                <a:tc>
                  <a:txBody>
                    <a:bodyPr/>
                    <a:lstStyle/>
                    <a:p>
                      <a:pPr algn="ctr"/>
                      <a:r>
                        <a:rPr kumimoji="1" lang="ja-JP" altLang="en-US" sz="1600" b="0" dirty="0" smtClean="0">
                          <a:latin typeface="+mn-ea"/>
                          <a:ea typeface="+mn-ea"/>
                        </a:rPr>
                        <a:t>名　前</a:t>
                      </a:r>
                      <a:endParaRPr kumimoji="1" lang="ja-JP" altLang="en-US" sz="1600" b="0" dirty="0">
                        <a:latin typeface="+mn-ea"/>
                        <a:ea typeface="+mn-ea"/>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dirty="0" smtClean="0">
                          <a:latin typeface="+mn-ea"/>
                          <a:ea typeface="+mn-ea"/>
                        </a:rPr>
                        <a:t>人数</a:t>
                      </a:r>
                      <a:endParaRPr kumimoji="1" lang="ja-JP" altLang="en-US" sz="1100" b="1" dirty="0">
                        <a:latin typeface="+mn-ea"/>
                        <a:ea typeface="+mn-ea"/>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dirty="0" smtClean="0">
                          <a:latin typeface="+mn-ea"/>
                          <a:ea typeface="+mn-ea"/>
                        </a:rPr>
                        <a:t>連　絡　先</a:t>
                      </a:r>
                      <a:endParaRPr kumimoji="1" lang="ja-JP" altLang="en-US" sz="1600" b="0" dirty="0">
                        <a:latin typeface="+mn-ea"/>
                        <a:ea typeface="+mn-ea"/>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dirty="0" smtClean="0">
                          <a:latin typeface="+mn-ea"/>
                          <a:ea typeface="+mn-ea"/>
                        </a:rPr>
                        <a:t>災　害　リ　ス　ク</a:t>
                      </a:r>
                      <a:endParaRPr kumimoji="1" lang="ja-JP" altLang="en-US" sz="1600" b="0" dirty="0">
                        <a:latin typeface="+mn-ea"/>
                        <a:ea typeface="+mn-ea"/>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dirty="0" smtClean="0">
                          <a:latin typeface="+mn-ea"/>
                          <a:ea typeface="+mn-ea"/>
                        </a:rPr>
                        <a:t>避　難　先</a:t>
                      </a:r>
                    </a:p>
                  </a:txBody>
                  <a:tcPr anchor="ctr"/>
                </a:tc>
                <a:extLst>
                  <a:ext uri="{0D108BD9-81ED-4DB2-BD59-A6C34878D82A}">
                    <a16:rowId xmlns:a16="http://schemas.microsoft.com/office/drawing/2014/main" val="10000"/>
                  </a:ext>
                </a:extLst>
              </a:tr>
              <a:tr h="398184">
                <a:tc rowSpan="2">
                  <a:txBody>
                    <a:bodyPr/>
                    <a:lstStyle/>
                    <a:p>
                      <a:pPr algn="ctr"/>
                      <a:r>
                        <a:rPr kumimoji="1" lang="ja-JP" altLang="en-US" sz="1600" b="0" dirty="0" smtClean="0">
                          <a:latin typeface="+mn-ea"/>
                          <a:ea typeface="+mn-ea"/>
                        </a:rPr>
                        <a:t>班</a:t>
                      </a:r>
                      <a:endParaRPr kumimoji="1" lang="en-US" altLang="ja-JP" sz="1600" b="0" dirty="0" smtClean="0">
                        <a:latin typeface="+mn-ea"/>
                        <a:ea typeface="+mn-ea"/>
                      </a:endParaRPr>
                    </a:p>
                    <a:p>
                      <a:pPr algn="ctr"/>
                      <a:r>
                        <a:rPr kumimoji="1" lang="ja-JP" altLang="en-US" sz="1600" b="0" dirty="0" smtClean="0">
                          <a:latin typeface="+mn-ea"/>
                          <a:ea typeface="+mn-ea"/>
                        </a:rPr>
                        <a:t>長</a:t>
                      </a:r>
                      <a:endParaRPr kumimoji="1" lang="ja-JP" altLang="en-US" sz="1600" b="0" dirty="0">
                        <a:latin typeface="+mn-ea"/>
                        <a:ea typeface="+mn-ea"/>
                      </a:endParaRPr>
                    </a:p>
                  </a:txBody>
                  <a:tcPr anchor="ctr"/>
                </a:tc>
                <a:tc>
                  <a:txBody>
                    <a:bodyPr/>
                    <a:lstStyle/>
                    <a:p>
                      <a:pPr algn="ctr"/>
                      <a:r>
                        <a:rPr kumimoji="1" lang="ja-JP" altLang="en-US" sz="1600" b="0" dirty="0" smtClean="0">
                          <a:latin typeface="+mn-ea"/>
                          <a:ea typeface="+mn-ea"/>
                        </a:rPr>
                        <a:t>山口○○</a:t>
                      </a:r>
                      <a:endParaRPr kumimoji="1" lang="en-US" altLang="ja-JP" sz="1600" b="0" dirty="0" smtClean="0">
                        <a:latin typeface="+mn-ea"/>
                        <a:ea typeface="+mn-ea"/>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latin typeface="+mn-ea"/>
                          <a:ea typeface="+mn-ea"/>
                        </a:rPr>
                        <a:t>２</a:t>
                      </a:r>
                      <a:endParaRPr kumimoji="1" lang="en-US" altLang="ja-JP" sz="1400" b="0" dirty="0" smtClean="0">
                        <a:latin typeface="+mn-ea"/>
                        <a:ea typeface="+mn-ea"/>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latin typeface="+mn-ea"/>
                          <a:ea typeface="+mn-ea"/>
                        </a:rPr>
                        <a:t>０９０－</a:t>
                      </a:r>
                      <a:r>
                        <a:rPr kumimoji="1" lang="en-US" altLang="ja-JP" sz="1400" b="0" dirty="0" smtClean="0">
                          <a:latin typeface="+mn-ea"/>
                          <a:ea typeface="+mn-ea"/>
                        </a:rPr>
                        <a:t>××××</a:t>
                      </a:r>
                      <a:r>
                        <a:rPr kumimoji="1" lang="ja-JP" altLang="en-US" sz="1400" b="0" dirty="0" smtClean="0">
                          <a:latin typeface="+mn-ea"/>
                          <a:ea typeface="+mn-ea"/>
                        </a:rPr>
                        <a:t>－</a:t>
                      </a:r>
                      <a:r>
                        <a:rPr kumimoji="1" lang="en-US" altLang="ja-JP" sz="1400" b="0" dirty="0" smtClean="0">
                          <a:latin typeface="+mn-ea"/>
                          <a:ea typeface="+mn-ea"/>
                        </a:rPr>
                        <a: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smtClean="0">
                          <a:latin typeface="+mn-ea"/>
                          <a:ea typeface="+mn-ea"/>
                        </a:rPr>
                        <a:t>土砂（黄）</a:t>
                      </a:r>
                      <a:endParaRPr kumimoji="1" lang="en-US" altLang="ja-JP" sz="1600" b="0" dirty="0" smtClean="0">
                        <a:latin typeface="+mn-ea"/>
                        <a:ea typeface="+mn-ea"/>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smtClean="0">
                          <a:latin typeface="+mn-ea"/>
                          <a:ea typeface="+mn-ea"/>
                        </a:rPr>
                        <a:t>〇〇公民館（避難場所）</a:t>
                      </a:r>
                    </a:p>
                  </a:txBody>
                  <a:tcPr/>
                </a:tc>
                <a:extLst>
                  <a:ext uri="{0D108BD9-81ED-4DB2-BD59-A6C34878D82A}">
                    <a16:rowId xmlns:a16="http://schemas.microsoft.com/office/drawing/2014/main" val="10001"/>
                  </a:ext>
                </a:extLst>
              </a:tr>
              <a:tr h="653367">
                <a:tc vMerge="1">
                  <a:txBody>
                    <a:bodyPr/>
                    <a:lstStyle/>
                    <a:p>
                      <a:endParaRPr kumimoji="1" lang="ja-JP" altLang="en-US" sz="1600" b="0" dirty="0">
                        <a:latin typeface="+mn-ea"/>
                        <a:ea typeface="+mn-e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dirty="0" smtClean="0">
                          <a:latin typeface="+mn-ea"/>
                          <a:ea typeface="+mn-ea"/>
                        </a:rPr>
                        <a:t>山本○○</a:t>
                      </a:r>
                    </a:p>
                    <a:p>
                      <a:pPr algn="ctr"/>
                      <a:endParaRPr kumimoji="1" lang="ja-JP" altLang="en-US" sz="1600" b="0" dirty="0">
                        <a:latin typeface="+mn-ea"/>
                        <a:ea typeface="+mn-ea"/>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latin typeface="+mn-ea"/>
                          <a:ea typeface="+mn-ea"/>
                        </a:rPr>
                        <a:t>１</a:t>
                      </a:r>
                      <a:endParaRPr kumimoji="1" lang="ja-JP" altLang="en-US" sz="1400" b="0" dirty="0">
                        <a:latin typeface="+mn-ea"/>
                        <a:ea typeface="+mn-ea"/>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latin typeface="+mn-ea"/>
                          <a:ea typeface="+mn-ea"/>
                        </a:rPr>
                        <a:t>０９０－</a:t>
                      </a:r>
                      <a:r>
                        <a:rPr kumimoji="1" lang="en-US" altLang="ja-JP" sz="1400" b="0" dirty="0" smtClean="0">
                          <a:latin typeface="+mn-ea"/>
                          <a:ea typeface="+mn-ea"/>
                        </a:rPr>
                        <a:t>××××</a:t>
                      </a:r>
                      <a:r>
                        <a:rPr kumimoji="1" lang="ja-JP" altLang="en-US" sz="1400" b="0" dirty="0" smtClean="0">
                          <a:latin typeface="+mn-ea"/>
                          <a:ea typeface="+mn-ea"/>
                        </a:rPr>
                        <a:t>－</a:t>
                      </a:r>
                      <a:r>
                        <a:rPr kumimoji="1" lang="en-US" altLang="ja-JP" sz="1400" b="0" dirty="0" smtClean="0">
                          <a:latin typeface="+mn-ea"/>
                          <a:ea typeface="+mn-ea"/>
                        </a:rPr>
                        <a:t>××××</a:t>
                      </a:r>
                      <a:endParaRPr kumimoji="1" lang="ja-JP" altLang="en-US" sz="1400" b="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dirty="0">
                        <a:latin typeface="+mn-ea"/>
                        <a:ea typeface="+mn-ea"/>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smtClean="0">
                          <a:latin typeface="+mn-ea"/>
                          <a:ea typeface="+mn-ea"/>
                        </a:rPr>
                        <a:t>土砂区域外</a:t>
                      </a:r>
                      <a:endParaRPr kumimoji="1" lang="ja-JP" altLang="en-US" sz="1600" b="0" dirty="0">
                        <a:latin typeface="+mn-ea"/>
                        <a:ea typeface="+mn-ea"/>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smtClean="0">
                          <a:latin typeface="+mn-ea"/>
                          <a:ea typeface="+mn-ea"/>
                        </a:rPr>
                        <a:t>家屋内の安全な場所</a:t>
                      </a:r>
                      <a:endParaRPr kumimoji="1" lang="en-US" altLang="ja-JP" sz="1600" b="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latin typeface="+mn-ea"/>
                          <a:ea typeface="+mn-ea"/>
                        </a:rPr>
                        <a:t>（崖から最も遠い部屋）</a:t>
                      </a:r>
                    </a:p>
                  </a:txBody>
                  <a:tcPr/>
                </a:tc>
                <a:extLst>
                  <a:ext uri="{0D108BD9-81ED-4DB2-BD59-A6C34878D82A}">
                    <a16:rowId xmlns:a16="http://schemas.microsoft.com/office/drawing/2014/main" val="10002"/>
                  </a:ext>
                </a:extLst>
              </a:tr>
              <a:tr h="435407">
                <a:tc rowSpan="5">
                  <a:txBody>
                    <a:bodyPr/>
                    <a:lstStyle/>
                    <a:p>
                      <a:pPr algn="ctr"/>
                      <a:r>
                        <a:rPr kumimoji="1" lang="ja-JP" altLang="en-US" sz="1600" dirty="0" smtClean="0">
                          <a:latin typeface="+mn-ea"/>
                          <a:ea typeface="+mn-ea"/>
                        </a:rPr>
                        <a:t>班</a:t>
                      </a:r>
                      <a:endParaRPr kumimoji="1" lang="en-US" altLang="ja-JP" sz="1600" dirty="0" smtClean="0">
                        <a:latin typeface="+mn-ea"/>
                        <a:ea typeface="+mn-ea"/>
                      </a:endParaRPr>
                    </a:p>
                    <a:p>
                      <a:pPr algn="ctr"/>
                      <a:endParaRPr kumimoji="1" lang="en-US" altLang="ja-JP" sz="1600" dirty="0" smtClean="0">
                        <a:latin typeface="+mn-ea"/>
                        <a:ea typeface="+mn-ea"/>
                      </a:endParaRPr>
                    </a:p>
                    <a:p>
                      <a:pPr algn="ctr"/>
                      <a:r>
                        <a:rPr kumimoji="1" lang="ja-JP" altLang="en-US" sz="1600" dirty="0" smtClean="0">
                          <a:latin typeface="+mn-ea"/>
                          <a:ea typeface="+mn-ea"/>
                        </a:rPr>
                        <a:t>員</a:t>
                      </a:r>
                      <a:endParaRPr kumimoji="1" lang="ja-JP" altLang="en-US" sz="1600" dirty="0">
                        <a:latin typeface="+mn-ea"/>
                        <a:ea typeface="+mn-ea"/>
                      </a:endParaRPr>
                    </a:p>
                  </a:txBody>
                  <a:tcPr anchor="ctr"/>
                </a:tc>
                <a:tc>
                  <a:txBody>
                    <a:bodyPr/>
                    <a:lstStyle/>
                    <a:p>
                      <a:pPr algn="ctr"/>
                      <a:r>
                        <a:rPr kumimoji="1" lang="ja-JP" altLang="en-US" sz="1600" dirty="0" smtClean="0">
                          <a:latin typeface="+mn-ea"/>
                          <a:ea typeface="+mn-ea"/>
                        </a:rPr>
                        <a:t>高橋○○</a:t>
                      </a:r>
                      <a:endParaRPr kumimoji="1" lang="ja-JP" altLang="en-US" sz="1600" dirty="0">
                        <a:latin typeface="+mn-ea"/>
                        <a:ea typeface="+mn-ea"/>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latin typeface="+mn-ea"/>
                          <a:ea typeface="+mn-ea"/>
                        </a:rPr>
                        <a:t>１</a:t>
                      </a:r>
                      <a:endParaRPr kumimoji="1" lang="en-US" altLang="ja-JP" sz="1400" b="0" dirty="0" smtClean="0">
                        <a:latin typeface="+mn-ea"/>
                        <a:ea typeface="+mn-ea"/>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latin typeface="+mn-ea"/>
                          <a:ea typeface="+mn-ea"/>
                        </a:rPr>
                        <a:t>０９０－</a:t>
                      </a:r>
                      <a:r>
                        <a:rPr kumimoji="1" lang="en-US" altLang="ja-JP" sz="1400" b="0" dirty="0" smtClean="0">
                          <a:latin typeface="+mn-ea"/>
                          <a:ea typeface="+mn-ea"/>
                        </a:rPr>
                        <a:t>××××</a:t>
                      </a:r>
                      <a:r>
                        <a:rPr kumimoji="1" lang="ja-JP" altLang="en-US" sz="1400" b="0" dirty="0" smtClean="0">
                          <a:latin typeface="+mn-ea"/>
                          <a:ea typeface="+mn-ea"/>
                        </a:rPr>
                        <a:t>－</a:t>
                      </a:r>
                      <a:r>
                        <a:rPr kumimoji="1" lang="en-US" altLang="ja-JP" sz="1400" b="0" dirty="0" smtClean="0">
                          <a:latin typeface="+mn-ea"/>
                          <a:ea typeface="+mn-ea"/>
                        </a:rPr>
                        <a: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smtClean="0">
                          <a:latin typeface="+mn-ea"/>
                          <a:ea typeface="+mn-ea"/>
                        </a:rPr>
                        <a:t>土砂（赤）</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smtClean="0">
                          <a:latin typeface="+mn-ea"/>
                          <a:ea typeface="+mn-ea"/>
                        </a:rPr>
                        <a:t>〇〇公民館（避難場所）</a:t>
                      </a:r>
                    </a:p>
                  </a:txBody>
                  <a:tcPr/>
                </a:tc>
                <a:extLst>
                  <a:ext uri="{0D108BD9-81ED-4DB2-BD59-A6C34878D82A}">
                    <a16:rowId xmlns:a16="http://schemas.microsoft.com/office/drawing/2014/main" val="10003"/>
                  </a:ext>
                </a:extLst>
              </a:tr>
              <a:tr h="393655">
                <a:tc vMerge="1">
                  <a:txBody>
                    <a:bodyPr/>
                    <a:lstStyle/>
                    <a:p>
                      <a:endParaRPr kumimoji="1" lang="ja-JP" altLang="en-US" sz="1600" dirty="0">
                        <a:latin typeface="+mn-ea"/>
                        <a:ea typeface="+mn-ea"/>
                      </a:endParaRPr>
                    </a:p>
                  </a:txBody>
                  <a:tcPr/>
                </a:tc>
                <a:tc>
                  <a:txBody>
                    <a:bodyPr/>
                    <a:lstStyle/>
                    <a:p>
                      <a:pPr algn="ctr"/>
                      <a:r>
                        <a:rPr kumimoji="1" lang="ja-JP" altLang="en-US" sz="1600" dirty="0" smtClean="0">
                          <a:latin typeface="+mn-ea"/>
                          <a:ea typeface="+mn-ea"/>
                        </a:rPr>
                        <a:t>田中○○</a:t>
                      </a:r>
                      <a:endParaRPr kumimoji="1" lang="ja-JP" altLang="en-US" sz="1600" dirty="0">
                        <a:latin typeface="+mn-ea"/>
                        <a:ea typeface="+mn-ea"/>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latin typeface="+mn-ea"/>
                          <a:ea typeface="+mn-ea"/>
                        </a:rPr>
                        <a:t>３</a:t>
                      </a:r>
                      <a:endParaRPr kumimoji="1" lang="en-US" altLang="ja-JP" sz="1400" b="0" dirty="0" smtClean="0">
                        <a:latin typeface="+mn-ea"/>
                        <a:ea typeface="+mn-ea"/>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latin typeface="+mn-ea"/>
                          <a:ea typeface="+mn-ea"/>
                        </a:rPr>
                        <a:t>０９０－</a:t>
                      </a:r>
                      <a:r>
                        <a:rPr kumimoji="1" lang="en-US" altLang="ja-JP" sz="1400" b="0" dirty="0" smtClean="0">
                          <a:latin typeface="+mn-ea"/>
                          <a:ea typeface="+mn-ea"/>
                        </a:rPr>
                        <a:t>××××</a:t>
                      </a:r>
                      <a:r>
                        <a:rPr kumimoji="1" lang="ja-JP" altLang="en-US" sz="1400" b="0" dirty="0" smtClean="0">
                          <a:latin typeface="+mn-ea"/>
                          <a:ea typeface="+mn-ea"/>
                        </a:rPr>
                        <a:t>－</a:t>
                      </a:r>
                      <a:r>
                        <a:rPr kumimoji="1" lang="en-US" altLang="ja-JP" sz="1400" b="0" dirty="0" smtClean="0">
                          <a:latin typeface="+mn-ea"/>
                          <a:ea typeface="+mn-ea"/>
                        </a:rPr>
                        <a:t>××××</a:t>
                      </a:r>
                    </a:p>
                  </a:txBody>
                  <a:tcPr anchor="ctr"/>
                </a:tc>
                <a:tc>
                  <a:txBody>
                    <a:bodyPr/>
                    <a:lstStyle/>
                    <a:p>
                      <a:r>
                        <a:rPr kumimoji="1" lang="ja-JP" altLang="en-US" sz="1600" dirty="0" smtClean="0">
                          <a:latin typeface="+mn-ea"/>
                          <a:ea typeface="+mn-ea"/>
                        </a:rPr>
                        <a:t>土砂（赤・黄）</a:t>
                      </a:r>
                      <a:endParaRPr kumimoji="1" lang="en-US" altLang="ja-JP" sz="1600" dirty="0" smtClean="0">
                        <a:latin typeface="+mn-ea"/>
                        <a:ea typeface="+mn-ea"/>
                      </a:endParaRPr>
                    </a:p>
                  </a:txBody>
                  <a:tcPr anchor="ctr"/>
                </a:tc>
                <a:tc>
                  <a:txBody>
                    <a:bodyPr/>
                    <a:lstStyle/>
                    <a:p>
                      <a:r>
                        <a:rPr kumimoji="1" lang="ja-JP" altLang="en-US" sz="1600" dirty="0" smtClean="0">
                          <a:latin typeface="+mn-ea"/>
                          <a:ea typeface="+mn-ea"/>
                        </a:rPr>
                        <a:t>子供の家（町外）</a:t>
                      </a:r>
                      <a:endParaRPr kumimoji="1" lang="ja-JP" altLang="en-US" sz="1600" dirty="0">
                        <a:latin typeface="+mn-ea"/>
                        <a:ea typeface="+mn-ea"/>
                      </a:endParaRPr>
                    </a:p>
                  </a:txBody>
                  <a:tcPr/>
                </a:tc>
                <a:extLst>
                  <a:ext uri="{0D108BD9-81ED-4DB2-BD59-A6C34878D82A}">
                    <a16:rowId xmlns:a16="http://schemas.microsoft.com/office/drawing/2014/main" val="10004"/>
                  </a:ext>
                </a:extLst>
              </a:tr>
              <a:tr h="435407">
                <a:tc vMerge="1">
                  <a:txBody>
                    <a:bodyPr/>
                    <a:lstStyle/>
                    <a:p>
                      <a:endParaRPr kumimoji="1" lang="ja-JP" altLang="en-US" sz="1600" dirty="0">
                        <a:latin typeface="+mn-ea"/>
                        <a:ea typeface="+mn-ea"/>
                      </a:endParaRPr>
                    </a:p>
                  </a:txBody>
                  <a:tcPr/>
                </a:tc>
                <a:tc>
                  <a:txBody>
                    <a:bodyPr/>
                    <a:lstStyle/>
                    <a:p>
                      <a:pPr algn="ctr"/>
                      <a:r>
                        <a:rPr kumimoji="1" lang="ja-JP" altLang="en-US" sz="1600" dirty="0" smtClean="0">
                          <a:latin typeface="+mn-ea"/>
                          <a:ea typeface="+mn-ea"/>
                        </a:rPr>
                        <a:t>藤井○○</a:t>
                      </a:r>
                      <a:endParaRPr kumimoji="1" lang="ja-JP" altLang="en-US" sz="1600" dirty="0">
                        <a:latin typeface="+mn-ea"/>
                        <a:ea typeface="+mn-ea"/>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latin typeface="+mn-ea"/>
                          <a:ea typeface="+mn-ea"/>
                        </a:rPr>
                        <a:t>１</a:t>
                      </a:r>
                      <a:endParaRPr kumimoji="1" lang="en-US" altLang="ja-JP" sz="1400" b="0" dirty="0" smtClean="0">
                        <a:latin typeface="+mn-ea"/>
                        <a:ea typeface="+mn-ea"/>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latin typeface="+mn-ea"/>
                          <a:ea typeface="+mn-ea"/>
                        </a:rPr>
                        <a:t>０９０－</a:t>
                      </a:r>
                      <a:r>
                        <a:rPr kumimoji="1" lang="en-US" altLang="ja-JP" sz="1400" b="0" dirty="0" smtClean="0">
                          <a:latin typeface="+mn-ea"/>
                          <a:ea typeface="+mn-ea"/>
                        </a:rPr>
                        <a:t>××××</a:t>
                      </a:r>
                      <a:r>
                        <a:rPr kumimoji="1" lang="ja-JP" altLang="en-US" sz="1400" b="0" dirty="0" smtClean="0">
                          <a:latin typeface="+mn-ea"/>
                          <a:ea typeface="+mn-ea"/>
                        </a:rPr>
                        <a:t>－</a:t>
                      </a:r>
                      <a:r>
                        <a:rPr kumimoji="1" lang="en-US" altLang="ja-JP" sz="1400" b="0" dirty="0" smtClean="0">
                          <a:latin typeface="+mn-ea"/>
                          <a:ea typeface="+mn-ea"/>
                        </a:rPr>
                        <a:t>××××</a:t>
                      </a:r>
                    </a:p>
                  </a:txBody>
                  <a:tcPr anchor="ctr"/>
                </a:tc>
                <a:tc>
                  <a:txBody>
                    <a:bodyPr/>
                    <a:lstStyle/>
                    <a:p>
                      <a:r>
                        <a:rPr kumimoji="1" lang="ja-JP" altLang="en-US" sz="1600" dirty="0" smtClean="0">
                          <a:latin typeface="+mn-ea"/>
                          <a:ea typeface="+mn-ea"/>
                        </a:rPr>
                        <a:t>土砂・洪水区域外</a:t>
                      </a:r>
                      <a:endParaRPr kumimoji="1" lang="ja-JP" altLang="en-US" sz="1600" dirty="0">
                        <a:latin typeface="+mn-ea"/>
                        <a:ea typeface="+mn-ea"/>
                      </a:endParaRPr>
                    </a:p>
                  </a:txBody>
                  <a:tcPr anchor="ctr"/>
                </a:tc>
                <a:tc>
                  <a:txBody>
                    <a:bodyPr/>
                    <a:lstStyle/>
                    <a:p>
                      <a:r>
                        <a:rPr kumimoji="1" lang="ja-JP" altLang="en-US" sz="1600" dirty="0" smtClean="0">
                          <a:latin typeface="+mn-ea"/>
                          <a:ea typeface="+mn-ea"/>
                        </a:rPr>
                        <a:t>家屋内の安全な場所</a:t>
                      </a:r>
                      <a:endParaRPr kumimoji="1" lang="en-US" altLang="ja-JP" sz="1600" dirty="0" smtClean="0">
                        <a:latin typeface="+mn-ea"/>
                        <a:ea typeface="+mn-ea"/>
                      </a:endParaRPr>
                    </a:p>
                    <a:p>
                      <a:r>
                        <a:rPr kumimoji="1" lang="ja-JP" altLang="en-US" sz="1600" dirty="0" smtClean="0">
                          <a:latin typeface="+mn-ea"/>
                          <a:ea typeface="+mn-ea"/>
                        </a:rPr>
                        <a:t>（</a:t>
                      </a:r>
                      <a:r>
                        <a:rPr kumimoji="1" lang="en-US" altLang="ja-JP" sz="1600" dirty="0" smtClean="0">
                          <a:latin typeface="+mn-ea"/>
                          <a:ea typeface="+mn-ea"/>
                        </a:rPr>
                        <a:t>2</a:t>
                      </a:r>
                      <a:r>
                        <a:rPr kumimoji="1" lang="ja-JP" altLang="en-US" sz="1600" dirty="0" smtClean="0">
                          <a:latin typeface="+mn-ea"/>
                          <a:ea typeface="+mn-ea"/>
                        </a:rPr>
                        <a:t>階）</a:t>
                      </a:r>
                      <a:endParaRPr kumimoji="1" lang="ja-JP" altLang="en-US" sz="1600" dirty="0">
                        <a:latin typeface="+mn-ea"/>
                        <a:ea typeface="+mn-ea"/>
                      </a:endParaRPr>
                    </a:p>
                  </a:txBody>
                  <a:tcPr/>
                </a:tc>
                <a:extLst>
                  <a:ext uri="{0D108BD9-81ED-4DB2-BD59-A6C34878D82A}">
                    <a16:rowId xmlns:a16="http://schemas.microsoft.com/office/drawing/2014/main" val="10005"/>
                  </a:ext>
                </a:extLst>
              </a:tr>
              <a:tr h="435407">
                <a:tc vMerge="1">
                  <a:txBody>
                    <a:bodyPr/>
                    <a:lstStyle/>
                    <a:p>
                      <a:endParaRPr kumimoji="1" lang="ja-JP" altLang="en-US" sz="1600" dirty="0">
                        <a:latin typeface="+mn-ea"/>
                        <a:ea typeface="+mn-ea"/>
                      </a:endParaRPr>
                    </a:p>
                  </a:txBody>
                  <a:tcPr/>
                </a:tc>
                <a:tc>
                  <a:txBody>
                    <a:bodyPr/>
                    <a:lstStyle/>
                    <a:p>
                      <a:pPr algn="ctr"/>
                      <a:r>
                        <a:rPr kumimoji="1" lang="ja-JP" altLang="en-US" sz="1600" dirty="0" smtClean="0">
                          <a:latin typeface="+mn-ea"/>
                          <a:ea typeface="+mn-ea"/>
                        </a:rPr>
                        <a:t>佐藤○○</a:t>
                      </a:r>
                      <a:endParaRPr kumimoji="1" lang="ja-JP" altLang="en-US" sz="1600" dirty="0">
                        <a:latin typeface="+mn-ea"/>
                        <a:ea typeface="+mn-ea"/>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latin typeface="+mn-ea"/>
                          <a:ea typeface="+mn-ea"/>
                        </a:rPr>
                        <a:t>１</a:t>
                      </a:r>
                      <a:endParaRPr kumimoji="1" lang="en-US" altLang="ja-JP" sz="1400" b="0" dirty="0" smtClean="0">
                        <a:latin typeface="+mn-ea"/>
                        <a:ea typeface="+mn-ea"/>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latin typeface="+mn-ea"/>
                          <a:ea typeface="+mn-ea"/>
                        </a:rPr>
                        <a:t>０９０－</a:t>
                      </a:r>
                      <a:r>
                        <a:rPr kumimoji="1" lang="en-US" altLang="ja-JP" sz="1400" b="0" dirty="0" smtClean="0">
                          <a:latin typeface="+mn-ea"/>
                          <a:ea typeface="+mn-ea"/>
                        </a:rPr>
                        <a:t>××××</a:t>
                      </a:r>
                      <a:r>
                        <a:rPr kumimoji="1" lang="ja-JP" altLang="en-US" sz="1400" b="0" dirty="0" smtClean="0">
                          <a:latin typeface="+mn-ea"/>
                          <a:ea typeface="+mn-ea"/>
                        </a:rPr>
                        <a:t>－</a:t>
                      </a:r>
                      <a:r>
                        <a:rPr kumimoji="1" lang="en-US" altLang="ja-JP" sz="1400" b="0" dirty="0" smtClean="0">
                          <a:latin typeface="+mn-ea"/>
                          <a:ea typeface="+mn-ea"/>
                        </a:rPr>
                        <a:t>××××</a:t>
                      </a:r>
                    </a:p>
                  </a:txBody>
                  <a:tcPr anchor="ctr"/>
                </a:tc>
                <a:tc>
                  <a:txBody>
                    <a:bodyPr/>
                    <a:lstStyle/>
                    <a:p>
                      <a:r>
                        <a:rPr kumimoji="1" lang="ja-JP" altLang="en-US" sz="1600" dirty="0" smtClean="0">
                          <a:latin typeface="+mn-ea"/>
                          <a:ea typeface="+mn-ea"/>
                        </a:rPr>
                        <a:t>土砂区域外・浸水</a:t>
                      </a:r>
                      <a:r>
                        <a:rPr kumimoji="1" lang="en-US" altLang="ja-JP" sz="1600" dirty="0" smtClean="0">
                          <a:latin typeface="+mn-ea"/>
                          <a:ea typeface="+mn-ea"/>
                        </a:rPr>
                        <a:t>1m</a:t>
                      </a:r>
                      <a:r>
                        <a:rPr kumimoji="1" lang="ja-JP" altLang="en-US" sz="1600" dirty="0" smtClean="0">
                          <a:latin typeface="+mn-ea"/>
                          <a:ea typeface="+mn-ea"/>
                        </a:rPr>
                        <a:t>未満</a:t>
                      </a:r>
                      <a:endParaRPr kumimoji="1" lang="ja-JP" altLang="en-US" sz="1600" dirty="0">
                        <a:latin typeface="+mn-ea"/>
                        <a:ea typeface="+mn-ea"/>
                      </a:endParaRPr>
                    </a:p>
                  </a:txBody>
                  <a:tcPr anchor="ctr"/>
                </a:tc>
                <a:tc>
                  <a:txBody>
                    <a:bodyPr/>
                    <a:lstStyle/>
                    <a:p>
                      <a:r>
                        <a:rPr kumimoji="1" lang="ja-JP" altLang="en-US" sz="1600" dirty="0" smtClean="0">
                          <a:latin typeface="+mn-ea"/>
                          <a:ea typeface="+mn-ea"/>
                        </a:rPr>
                        <a:t>家屋内の安全な場所</a:t>
                      </a:r>
                      <a:endParaRPr kumimoji="1" lang="en-US" altLang="ja-JP" sz="1600" dirty="0" smtClean="0">
                        <a:latin typeface="+mn-ea"/>
                        <a:ea typeface="+mn-ea"/>
                      </a:endParaRPr>
                    </a:p>
                    <a:p>
                      <a:r>
                        <a:rPr kumimoji="1" lang="ja-JP" altLang="en-US" sz="1600" dirty="0" smtClean="0">
                          <a:latin typeface="+mn-ea"/>
                          <a:ea typeface="+mn-ea"/>
                        </a:rPr>
                        <a:t>（</a:t>
                      </a:r>
                      <a:r>
                        <a:rPr kumimoji="1" lang="en-US" altLang="ja-JP" sz="1600" dirty="0" smtClean="0">
                          <a:latin typeface="+mn-ea"/>
                          <a:ea typeface="+mn-ea"/>
                        </a:rPr>
                        <a:t>2</a:t>
                      </a:r>
                      <a:r>
                        <a:rPr kumimoji="1" lang="ja-JP" altLang="en-US" sz="1600" dirty="0" smtClean="0">
                          <a:latin typeface="+mn-ea"/>
                          <a:ea typeface="+mn-ea"/>
                        </a:rPr>
                        <a:t>階）</a:t>
                      </a:r>
                      <a:endParaRPr kumimoji="1" lang="ja-JP" altLang="en-US" sz="1600" dirty="0">
                        <a:latin typeface="+mn-ea"/>
                        <a:ea typeface="+mn-ea"/>
                      </a:endParaRPr>
                    </a:p>
                  </a:txBody>
                  <a:tcPr/>
                </a:tc>
                <a:extLst>
                  <a:ext uri="{0D108BD9-81ED-4DB2-BD59-A6C34878D82A}">
                    <a16:rowId xmlns:a16="http://schemas.microsoft.com/office/drawing/2014/main" val="10006"/>
                  </a:ext>
                </a:extLst>
              </a:tr>
              <a:tr h="435407">
                <a:tc vMerge="1">
                  <a:txBody>
                    <a:bodyPr/>
                    <a:lstStyle/>
                    <a:p>
                      <a:endParaRPr kumimoji="1" lang="ja-JP" altLang="en-US" sz="1600" dirty="0">
                        <a:latin typeface="+mn-ea"/>
                        <a:ea typeface="+mn-ea"/>
                      </a:endParaRPr>
                    </a:p>
                  </a:txBody>
                  <a:tcPr/>
                </a:tc>
                <a:tc>
                  <a:txBody>
                    <a:bodyPr/>
                    <a:lstStyle/>
                    <a:p>
                      <a:pPr algn="ctr"/>
                      <a:r>
                        <a:rPr kumimoji="1" lang="ja-JP" altLang="en-US" sz="1600" dirty="0" smtClean="0">
                          <a:latin typeface="+mn-ea"/>
                          <a:ea typeface="+mn-ea"/>
                        </a:rPr>
                        <a:t>鈴木○○</a:t>
                      </a:r>
                      <a:endParaRPr kumimoji="1" lang="ja-JP" altLang="en-US" sz="1600" dirty="0">
                        <a:latin typeface="+mn-ea"/>
                        <a:ea typeface="+mn-ea"/>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latin typeface="+mn-ea"/>
                          <a:ea typeface="+mn-ea"/>
                        </a:rPr>
                        <a:t>２</a:t>
                      </a:r>
                      <a:endParaRPr kumimoji="1" lang="en-US" altLang="ja-JP" sz="1400" b="0" dirty="0" smtClean="0">
                        <a:latin typeface="+mn-ea"/>
                        <a:ea typeface="+mn-ea"/>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0" dirty="0" smtClean="0">
                          <a:latin typeface="+mn-ea"/>
                          <a:ea typeface="+mn-ea"/>
                        </a:rPr>
                        <a:t>××××</a:t>
                      </a:r>
                      <a:r>
                        <a:rPr kumimoji="1" lang="ja-JP" altLang="en-US" sz="1400" b="0" dirty="0" err="1" smtClean="0">
                          <a:latin typeface="+mn-ea"/>
                          <a:ea typeface="+mn-ea"/>
                        </a:rPr>
                        <a:t>ー</a:t>
                      </a:r>
                      <a:r>
                        <a:rPr kumimoji="1" lang="en-US" altLang="ja-JP" sz="1400" b="0" dirty="0" smtClean="0">
                          <a:latin typeface="+mn-ea"/>
                          <a:ea typeface="+mn-ea"/>
                        </a:rPr>
                        <a:t>××</a:t>
                      </a:r>
                      <a:r>
                        <a:rPr kumimoji="1" lang="ja-JP" altLang="en-US" sz="1400" b="0" dirty="0" err="1" smtClean="0">
                          <a:latin typeface="+mn-ea"/>
                          <a:ea typeface="+mn-ea"/>
                        </a:rPr>
                        <a:t>ー</a:t>
                      </a:r>
                      <a:r>
                        <a:rPr kumimoji="1" lang="en-US" altLang="ja-JP" sz="1400" b="0" dirty="0" smtClean="0">
                          <a:latin typeface="+mn-ea"/>
                          <a:ea typeface="+mn-ea"/>
                        </a:rPr>
                        <a:t>××××</a:t>
                      </a:r>
                    </a:p>
                  </a:txBody>
                  <a:tcPr anchor="ctr"/>
                </a:tc>
                <a:tc>
                  <a:txBody>
                    <a:bodyPr/>
                    <a:lstStyle/>
                    <a:p>
                      <a:r>
                        <a:rPr kumimoji="1" lang="ja-JP" altLang="en-US" sz="1600" dirty="0" smtClean="0">
                          <a:latin typeface="+mn-ea"/>
                          <a:ea typeface="+mn-ea"/>
                        </a:rPr>
                        <a:t>土砂（黄）</a:t>
                      </a:r>
                      <a:endParaRPr kumimoji="1" lang="ja-JP" altLang="en-US" sz="1600" dirty="0">
                        <a:latin typeface="+mn-ea"/>
                        <a:ea typeface="+mn-ea"/>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smtClean="0">
                          <a:latin typeface="+mn-ea"/>
                          <a:ea typeface="+mn-ea"/>
                        </a:rPr>
                        <a:t>藤井さん宅（</a:t>
                      </a:r>
                      <a:r>
                        <a:rPr kumimoji="1" lang="en-US" altLang="ja-JP" sz="1600" b="0" dirty="0" smtClean="0">
                          <a:latin typeface="+mn-ea"/>
                          <a:ea typeface="+mn-ea"/>
                        </a:rPr>
                        <a:t>2</a:t>
                      </a:r>
                      <a:r>
                        <a:rPr kumimoji="1" lang="ja-JP" altLang="en-US" sz="1600" b="0" dirty="0" smtClean="0">
                          <a:latin typeface="+mn-ea"/>
                          <a:ea typeface="+mn-ea"/>
                        </a:rPr>
                        <a:t>階）</a:t>
                      </a:r>
                    </a:p>
                  </a:txBody>
                  <a:tcPr/>
                </a:tc>
                <a:extLst>
                  <a:ext uri="{0D108BD9-81ED-4DB2-BD59-A6C34878D82A}">
                    <a16:rowId xmlns:a16="http://schemas.microsoft.com/office/drawing/2014/main" val="10007"/>
                  </a:ext>
                </a:extLst>
              </a:tr>
            </a:tbl>
          </a:graphicData>
        </a:graphic>
      </p:graphicFrame>
      <p:sp>
        <p:nvSpPr>
          <p:cNvPr id="5" name="テキスト ボックス 4"/>
          <p:cNvSpPr txBox="1"/>
          <p:nvPr/>
        </p:nvSpPr>
        <p:spPr>
          <a:xfrm>
            <a:off x="1367389" y="5996226"/>
            <a:ext cx="6372708" cy="861774"/>
          </a:xfrm>
          <a:prstGeom prst="rect">
            <a:avLst/>
          </a:prstGeom>
          <a:noFill/>
        </p:spPr>
        <p:txBody>
          <a:bodyPr wrap="square" rtlCol="0">
            <a:spAutoFit/>
          </a:bodyPr>
          <a:lstStyle/>
          <a:p>
            <a:r>
              <a:rPr lang="ja-JP" altLang="en-US" sz="1600" dirty="0">
                <a:solidFill>
                  <a:prstClr val="black"/>
                </a:solidFill>
              </a:rPr>
              <a:t>（１</a:t>
            </a:r>
            <a:r>
              <a:rPr lang="ja-JP" altLang="en-US" sz="1600" dirty="0" smtClean="0">
                <a:solidFill>
                  <a:prstClr val="black"/>
                </a:solidFill>
              </a:rPr>
              <a:t>）避難先を変更する場合は班長へ連絡をすること</a:t>
            </a:r>
            <a:endParaRPr lang="en-US" altLang="ja-JP" sz="1600" dirty="0" smtClean="0">
              <a:solidFill>
                <a:prstClr val="black"/>
              </a:solidFill>
            </a:endParaRPr>
          </a:p>
          <a:p>
            <a:r>
              <a:rPr lang="ja-JP" altLang="en-US" sz="1600" dirty="0">
                <a:solidFill>
                  <a:prstClr val="black"/>
                </a:solidFill>
              </a:rPr>
              <a:t>（２</a:t>
            </a:r>
            <a:r>
              <a:rPr lang="ja-JP" altLang="en-US" sz="1600" dirty="0" smtClean="0">
                <a:solidFill>
                  <a:prstClr val="black"/>
                </a:solidFill>
              </a:rPr>
              <a:t>）電話連絡の場合、名簿の最後の方は、班長</a:t>
            </a:r>
            <a:r>
              <a:rPr lang="ja-JP" altLang="en-US" sz="1600" dirty="0">
                <a:solidFill>
                  <a:prstClr val="black"/>
                </a:solidFill>
              </a:rPr>
              <a:t>へ連絡をすること</a:t>
            </a:r>
          </a:p>
          <a:p>
            <a:r>
              <a:rPr lang="ja-JP" altLang="en-US" sz="1600" dirty="0" smtClean="0">
                <a:solidFill>
                  <a:prstClr val="black"/>
                </a:solidFill>
              </a:rPr>
              <a:t>（３）・・・・・</a:t>
            </a:r>
            <a:endParaRPr lang="ja-JP" altLang="en-US" sz="1600" dirty="0">
              <a:solidFill>
                <a:prstClr val="black"/>
              </a:solidFill>
            </a:endParaRPr>
          </a:p>
        </p:txBody>
      </p:sp>
      <p:graphicFrame>
        <p:nvGraphicFramePr>
          <p:cNvPr id="4" name="表 3"/>
          <p:cNvGraphicFramePr>
            <a:graphicFrameLocks noGrp="1"/>
          </p:cNvGraphicFramePr>
          <p:nvPr>
            <p:extLst>
              <p:ext uri="{D42A27DB-BD31-4B8C-83A1-F6EECF244321}">
                <p14:modId xmlns:p14="http://schemas.microsoft.com/office/powerpoint/2010/main" val="4007681428"/>
              </p:ext>
            </p:extLst>
          </p:nvPr>
        </p:nvGraphicFramePr>
        <p:xfrm>
          <a:off x="1175622" y="909474"/>
          <a:ext cx="6504723" cy="741680"/>
        </p:xfrm>
        <a:graphic>
          <a:graphicData uri="http://schemas.openxmlformats.org/drawingml/2006/table">
            <a:tbl>
              <a:tblPr firstRow="1" bandRow="1">
                <a:tableStyleId>{8A107856-5554-42FB-B03E-39F5DBC370BA}</a:tableStyleId>
              </a:tblPr>
              <a:tblGrid>
                <a:gridCol w="1032114">
                  <a:extLst>
                    <a:ext uri="{9D8B030D-6E8A-4147-A177-3AD203B41FA5}">
                      <a16:colId xmlns:a16="http://schemas.microsoft.com/office/drawing/2014/main" val="20000"/>
                    </a:ext>
                  </a:extLst>
                </a:gridCol>
                <a:gridCol w="2880320">
                  <a:extLst>
                    <a:ext uri="{9D8B030D-6E8A-4147-A177-3AD203B41FA5}">
                      <a16:colId xmlns:a16="http://schemas.microsoft.com/office/drawing/2014/main" val="20001"/>
                    </a:ext>
                  </a:extLst>
                </a:gridCol>
                <a:gridCol w="2592289">
                  <a:extLst>
                    <a:ext uri="{9D8B030D-6E8A-4147-A177-3AD203B41FA5}">
                      <a16:colId xmlns:a16="http://schemas.microsoft.com/office/drawing/2014/main" val="20002"/>
                    </a:ext>
                  </a:extLst>
                </a:gridCol>
              </a:tblGrid>
              <a:tr h="370840">
                <a:tc rowSpan="2">
                  <a:txBody>
                    <a:bodyPr/>
                    <a:lstStyle/>
                    <a:p>
                      <a:pPr algn="ctr"/>
                      <a:r>
                        <a:rPr kumimoji="1" lang="ja-JP" altLang="en-US" sz="1600" b="0" dirty="0" smtClean="0">
                          <a:solidFill>
                            <a:schemeClr val="tx1"/>
                          </a:solidFill>
                        </a:rPr>
                        <a:t>リーダー</a:t>
                      </a:r>
                      <a:endParaRPr kumimoji="1" lang="ja-JP" altLang="en-US" sz="1600" b="0" dirty="0">
                        <a:solidFill>
                          <a:schemeClr val="tx1"/>
                        </a:solidFill>
                      </a:endParaRPr>
                    </a:p>
                  </a:txBody>
                  <a:tcPr anchor="ctr"/>
                </a:tc>
                <a:tc>
                  <a:txBody>
                    <a:bodyPr/>
                    <a:lstStyle/>
                    <a:p>
                      <a:pPr algn="ctr"/>
                      <a:r>
                        <a:rPr kumimoji="1" lang="ja-JP" altLang="en-US" sz="1600" b="0" dirty="0" smtClean="0"/>
                        <a:t>藤田</a:t>
                      </a:r>
                      <a:endParaRPr kumimoji="1" lang="en-US" altLang="ja-JP" sz="1600" b="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t>０９０－</a:t>
                      </a:r>
                      <a:r>
                        <a:rPr kumimoji="1" lang="en-US" altLang="ja-JP" sz="1400" b="0" dirty="0" smtClean="0"/>
                        <a:t>××××</a:t>
                      </a:r>
                      <a:r>
                        <a:rPr kumimoji="1" lang="ja-JP" altLang="en-US" sz="1400" b="0" dirty="0" smtClean="0"/>
                        <a:t>－</a:t>
                      </a:r>
                      <a:r>
                        <a:rPr kumimoji="1" lang="en-US" altLang="ja-JP" sz="1400" b="0" dirty="0" smtClean="0"/>
                        <a:t>××××</a:t>
                      </a:r>
                      <a:endParaRPr kumimoji="1" lang="ja-JP" altLang="en-US" sz="1600" dirty="0"/>
                    </a:p>
                  </a:txBody>
                  <a:tcPr/>
                </a:tc>
                <a:extLst>
                  <a:ext uri="{0D108BD9-81ED-4DB2-BD59-A6C34878D82A}">
                    <a16:rowId xmlns:a16="http://schemas.microsoft.com/office/drawing/2014/main" val="10000"/>
                  </a:ext>
                </a:extLst>
              </a:tr>
              <a:tr h="370840">
                <a:tc vMerge="1">
                  <a:txBody>
                    <a:bodyPr/>
                    <a:lstStyle/>
                    <a:p>
                      <a:pPr algn="ctr"/>
                      <a:endParaRPr kumimoji="1" lang="ja-JP" altLang="en-US" sz="1600" b="0" dirty="0"/>
                    </a:p>
                  </a:txBody>
                  <a:tcPr/>
                </a:tc>
                <a:tc>
                  <a:txBody>
                    <a:bodyPr/>
                    <a:lstStyle/>
                    <a:p>
                      <a:pPr algn="ctr"/>
                      <a:r>
                        <a:rPr kumimoji="1" lang="ja-JP" altLang="en-US" sz="1600" b="0" dirty="0" smtClean="0"/>
                        <a:t>阿部</a:t>
                      </a:r>
                      <a:endParaRPr kumimoji="1" lang="ja-JP" altLang="en-US" sz="1600"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０９０－</a:t>
                      </a:r>
                      <a:r>
                        <a:rPr kumimoji="1" lang="en-US" altLang="ja-JP" sz="1400" dirty="0" smtClean="0"/>
                        <a:t>××××</a:t>
                      </a:r>
                      <a:r>
                        <a:rPr kumimoji="1" lang="ja-JP" altLang="en-US" sz="1400" dirty="0" smtClean="0"/>
                        <a:t>－</a:t>
                      </a:r>
                      <a:r>
                        <a:rPr kumimoji="1" lang="en-US" altLang="ja-JP" sz="1400" dirty="0" smtClean="0"/>
                        <a:t>××××</a:t>
                      </a:r>
                      <a:endParaRPr kumimoji="1" lang="ja-JP" altLang="en-US" sz="1400" dirty="0"/>
                    </a:p>
                  </a:txBody>
                  <a:tcPr/>
                </a:tc>
                <a:extLst>
                  <a:ext uri="{0D108BD9-81ED-4DB2-BD59-A6C34878D82A}">
                    <a16:rowId xmlns:a16="http://schemas.microsoft.com/office/drawing/2014/main" val="10001"/>
                  </a:ext>
                </a:extLst>
              </a:tr>
            </a:tbl>
          </a:graphicData>
        </a:graphic>
      </p:graphicFrame>
      <p:sp>
        <p:nvSpPr>
          <p:cNvPr id="6" name="テキスト ボックス 5"/>
          <p:cNvSpPr txBox="1"/>
          <p:nvPr/>
        </p:nvSpPr>
        <p:spPr>
          <a:xfrm>
            <a:off x="755576" y="5733256"/>
            <a:ext cx="1512168" cy="338554"/>
          </a:xfrm>
          <a:prstGeom prst="rect">
            <a:avLst/>
          </a:prstGeom>
          <a:noFill/>
        </p:spPr>
        <p:txBody>
          <a:bodyPr wrap="square" rtlCol="0">
            <a:spAutoFit/>
          </a:bodyPr>
          <a:lstStyle/>
          <a:p>
            <a:r>
              <a:rPr lang="en-US" altLang="ja-JP" sz="1600" dirty="0" smtClean="0">
                <a:solidFill>
                  <a:prstClr val="black"/>
                </a:solidFill>
              </a:rPr>
              <a:t>〔</a:t>
            </a:r>
            <a:r>
              <a:rPr lang="ja-JP" altLang="en-US" sz="1600" dirty="0" smtClean="0">
                <a:solidFill>
                  <a:prstClr val="black"/>
                </a:solidFill>
              </a:rPr>
              <a:t>注意事項</a:t>
            </a:r>
            <a:r>
              <a:rPr lang="en-US" altLang="ja-JP" sz="1600" dirty="0" smtClean="0">
                <a:solidFill>
                  <a:prstClr val="black"/>
                </a:solidFill>
              </a:rPr>
              <a:t>〕</a:t>
            </a:r>
            <a:endParaRPr lang="ja-JP" altLang="en-US" sz="1600" dirty="0">
              <a:solidFill>
                <a:prstClr val="black"/>
              </a:solidFill>
            </a:endParaRPr>
          </a:p>
        </p:txBody>
      </p:sp>
    </p:spTree>
    <p:extLst>
      <p:ext uri="{BB962C8B-B14F-4D97-AF65-F5344CB8AC3E}">
        <p14:creationId xmlns:p14="http://schemas.microsoft.com/office/powerpoint/2010/main" val="26947148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423915620"/>
              </p:ext>
            </p:extLst>
          </p:nvPr>
        </p:nvGraphicFramePr>
        <p:xfrm>
          <a:off x="178773" y="696696"/>
          <a:ext cx="8833609" cy="3343475"/>
        </p:xfrm>
        <a:graphic>
          <a:graphicData uri="http://schemas.openxmlformats.org/drawingml/2006/table">
            <a:tbl>
              <a:tblPr firstRow="1" bandRow="1">
                <a:tableStyleId>{616DA210-FB5B-4158-B5E0-FEB733F419BA}</a:tableStyleId>
              </a:tblPr>
              <a:tblGrid>
                <a:gridCol w="3041723">
                  <a:extLst>
                    <a:ext uri="{9D8B030D-6E8A-4147-A177-3AD203B41FA5}">
                      <a16:colId xmlns:a16="http://schemas.microsoft.com/office/drawing/2014/main" val="20000"/>
                    </a:ext>
                  </a:extLst>
                </a:gridCol>
                <a:gridCol w="3418726">
                  <a:extLst>
                    <a:ext uri="{9D8B030D-6E8A-4147-A177-3AD203B41FA5}">
                      <a16:colId xmlns:a16="http://schemas.microsoft.com/office/drawing/2014/main" val="20001"/>
                    </a:ext>
                  </a:extLst>
                </a:gridCol>
                <a:gridCol w="2373160">
                  <a:extLst>
                    <a:ext uri="{9D8B030D-6E8A-4147-A177-3AD203B41FA5}">
                      <a16:colId xmlns:a16="http://schemas.microsoft.com/office/drawing/2014/main" val="20002"/>
                    </a:ext>
                  </a:extLst>
                </a:gridCol>
              </a:tblGrid>
              <a:tr h="356323">
                <a:tc>
                  <a:txBody>
                    <a:bodyPr/>
                    <a:lstStyle/>
                    <a:p>
                      <a:pPr algn="ctr"/>
                      <a:r>
                        <a:rPr kumimoji="1" lang="ja-JP" altLang="en-US" dirty="0" smtClean="0"/>
                        <a:t>　　　リーダーさんの行動</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kumimoji="1" lang="ja-JP" altLang="en-US" dirty="0" smtClean="0"/>
                        <a:t>班長さんの行動</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kumimoji="1" lang="ja-JP" altLang="en-US" dirty="0" smtClean="0"/>
                        <a:t>　　住民の行動</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0"/>
                  </a:ext>
                </a:extLst>
              </a:tr>
              <a:tr h="1408562">
                <a:tc>
                  <a:txBody>
                    <a:bodyPr/>
                    <a:lstStyle/>
                    <a:p>
                      <a:r>
                        <a:rPr kumimoji="1" lang="ja-JP" altLang="en-US" dirty="0" smtClean="0"/>
                        <a:t>班長さんに伝える</a:t>
                      </a:r>
                      <a:endParaRPr kumimoji="1" lang="en-US" altLang="ja-JP" dirty="0" smtClean="0"/>
                    </a:p>
                    <a:p>
                      <a:r>
                        <a:rPr kumimoji="1" lang="ja-JP" altLang="en-US" dirty="0" smtClean="0"/>
                        <a:t>「○○○○の情報が出ましたので、グループの方にお知らせください。」</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dirty="0" smtClean="0"/>
                        <a:t>グループ内に電話または呼びかけ「○○○○の情報が出ました。状況によっては避難するかもしれないので、準備をしておいてください。</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mtClean="0"/>
                        <a:t>避難</a:t>
                      </a:r>
                      <a:r>
                        <a:rPr kumimoji="1" lang="ja-JP" altLang="en-US" dirty="0" smtClean="0"/>
                        <a:t>できるように準備をして</a:t>
                      </a:r>
                      <a:r>
                        <a:rPr kumimoji="1" lang="ja-JP" altLang="en-US" smtClean="0"/>
                        <a:t>おく。避難</a:t>
                      </a:r>
                      <a:r>
                        <a:rPr kumimoji="1" lang="ja-JP" altLang="en-US" dirty="0" smtClean="0"/>
                        <a:t>に時間がかかる人はこの時点で避難所へ。</a:t>
                      </a:r>
                      <a:endParaRPr kumimoji="1" lang="en-US" altLang="ja-JP"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514675">
                <a:tc>
                  <a:txBody>
                    <a:bodyPr/>
                    <a:lstStyle/>
                    <a:p>
                      <a:r>
                        <a:rPr kumimoji="1" lang="ja-JP" altLang="en-US" dirty="0" smtClean="0"/>
                        <a:t>班長さんに伝える</a:t>
                      </a:r>
                      <a:endParaRPr kumimoji="1" lang="en-US" altLang="ja-JP" dirty="0" smtClean="0"/>
                    </a:p>
                    <a:p>
                      <a:r>
                        <a:rPr kumimoji="1" lang="ja-JP" altLang="en-US" dirty="0" smtClean="0"/>
                        <a:t>「○○○○の情報が出ました。危険が迫っているので、すぐに避難するようお知らせください。」</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dirty="0" smtClean="0"/>
                        <a:t>グループ内に電話または呼びかけ「○○○○の情報が出ました。危険が迫っているので、すぐに避難しましょう。△△△の集合場所に集まってください。」</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dirty="0" smtClean="0"/>
                        <a:t>班長の指示に従い、避難するため集合する。</a:t>
                      </a:r>
                      <a:endParaRPr kumimoji="1" lang="en-US" altLang="ja-JP" dirty="0" smtClean="0"/>
                    </a:p>
                    <a:p>
                      <a:r>
                        <a:rPr kumimoji="1" lang="ja-JP" altLang="en-US" dirty="0" smtClean="0"/>
                        <a:t>手伝いが必要な方は協力しあう。</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24" name="角丸四角形 23"/>
          <p:cNvSpPr/>
          <p:nvPr/>
        </p:nvSpPr>
        <p:spPr>
          <a:xfrm>
            <a:off x="2539380" y="4084325"/>
            <a:ext cx="4536759" cy="39788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prstClr val="black"/>
                </a:solidFill>
              </a:rPr>
              <a:t>全員の</a:t>
            </a:r>
            <a:r>
              <a:rPr lang="ja-JP" altLang="en-US" dirty="0">
                <a:solidFill>
                  <a:prstClr val="black"/>
                </a:solidFill>
              </a:rPr>
              <a:t>集合</a:t>
            </a:r>
            <a:r>
              <a:rPr lang="ja-JP" altLang="en-US" dirty="0" smtClean="0">
                <a:solidFill>
                  <a:prstClr val="black"/>
                </a:solidFill>
              </a:rPr>
              <a:t>を確認をして、避難所へ移動する</a:t>
            </a:r>
            <a:endParaRPr lang="ja-JP" altLang="en-US" dirty="0">
              <a:solidFill>
                <a:prstClr val="black"/>
              </a:solidFill>
            </a:endParaRPr>
          </a:p>
        </p:txBody>
      </p:sp>
      <p:sp>
        <p:nvSpPr>
          <p:cNvPr id="26" name="角丸四角形 25"/>
          <p:cNvSpPr/>
          <p:nvPr/>
        </p:nvSpPr>
        <p:spPr>
          <a:xfrm>
            <a:off x="2619727" y="90302"/>
            <a:ext cx="3780324" cy="477982"/>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3600" u="dbl" dirty="0" smtClean="0">
                <a:solidFill>
                  <a:prstClr val="black"/>
                </a:solidFill>
                <a:uFill>
                  <a:solidFill>
                    <a:srgbClr val="C00000"/>
                  </a:solidFill>
                </a:uFill>
              </a:rPr>
              <a:t>⑤避難訓練（例）</a:t>
            </a:r>
            <a:endParaRPr lang="ja-JP" altLang="en-US" sz="3600" u="dbl" dirty="0">
              <a:solidFill>
                <a:prstClr val="black"/>
              </a:solidFill>
              <a:uFill>
                <a:solidFill>
                  <a:srgbClr val="C00000"/>
                </a:solidFill>
              </a:uFill>
            </a:endParaRPr>
          </a:p>
        </p:txBody>
      </p:sp>
      <p:sp>
        <p:nvSpPr>
          <p:cNvPr id="2" name="テキスト ボックス 1"/>
          <p:cNvSpPr txBox="1"/>
          <p:nvPr/>
        </p:nvSpPr>
        <p:spPr>
          <a:xfrm>
            <a:off x="277442" y="4646565"/>
            <a:ext cx="8464894" cy="2308324"/>
          </a:xfrm>
          <a:prstGeom prst="rect">
            <a:avLst/>
          </a:prstGeom>
          <a:noFill/>
        </p:spPr>
        <p:txBody>
          <a:bodyPr wrap="square" rtlCol="0">
            <a:spAutoFit/>
          </a:bodyPr>
          <a:lstStyle/>
          <a:p>
            <a:r>
              <a:rPr lang="ja-JP" altLang="en-US" dirty="0" smtClean="0">
                <a:solidFill>
                  <a:prstClr val="black"/>
                </a:solidFill>
              </a:rPr>
              <a:t>○○○○の情報例</a:t>
            </a:r>
            <a:endParaRPr lang="en-US" altLang="ja-JP" dirty="0" smtClean="0">
              <a:solidFill>
                <a:prstClr val="black"/>
              </a:solidFill>
            </a:endParaRPr>
          </a:p>
          <a:p>
            <a:r>
              <a:rPr lang="ja-JP" altLang="en-US" dirty="0" smtClean="0">
                <a:solidFill>
                  <a:prstClr val="black"/>
                </a:solidFill>
              </a:rPr>
              <a:t>・レベル３（高齢者等避難）</a:t>
            </a:r>
            <a:endParaRPr lang="en-US" altLang="ja-JP" dirty="0" smtClean="0">
              <a:solidFill>
                <a:prstClr val="black"/>
              </a:solidFill>
            </a:endParaRPr>
          </a:p>
          <a:p>
            <a:r>
              <a:rPr lang="ja-JP" altLang="en-US" dirty="0" smtClean="0">
                <a:solidFill>
                  <a:prstClr val="black"/>
                </a:solidFill>
              </a:rPr>
              <a:t>・レベル４（避難指示）</a:t>
            </a:r>
            <a:endParaRPr lang="en-US" altLang="ja-JP" dirty="0" smtClean="0">
              <a:solidFill>
                <a:prstClr val="black"/>
              </a:solidFill>
            </a:endParaRPr>
          </a:p>
          <a:p>
            <a:r>
              <a:rPr lang="ja-JP" altLang="en-US" dirty="0" smtClean="0">
                <a:solidFill>
                  <a:prstClr val="black"/>
                </a:solidFill>
              </a:rPr>
              <a:t>・土砂災害警戒情報、記録的短時間大雨</a:t>
            </a:r>
            <a:r>
              <a:rPr lang="ja-JP" altLang="en-US" dirty="0">
                <a:solidFill>
                  <a:prstClr val="black"/>
                </a:solidFill>
              </a:rPr>
              <a:t>情報</a:t>
            </a:r>
            <a:endParaRPr lang="en-US" altLang="ja-JP" dirty="0" smtClean="0">
              <a:solidFill>
                <a:prstClr val="black"/>
              </a:solidFill>
            </a:endParaRPr>
          </a:p>
          <a:p>
            <a:r>
              <a:rPr lang="ja-JP" altLang="en-US" dirty="0" smtClean="0">
                <a:solidFill>
                  <a:prstClr val="black"/>
                </a:solidFill>
              </a:rPr>
              <a:t>・その他、災害の前兆現象</a:t>
            </a:r>
            <a:endParaRPr lang="en-US" altLang="ja-JP" dirty="0" smtClean="0">
              <a:solidFill>
                <a:prstClr val="black"/>
              </a:solidFill>
            </a:endParaRPr>
          </a:p>
          <a:p>
            <a:r>
              <a:rPr lang="ja-JP" altLang="en-US" dirty="0" smtClean="0">
                <a:solidFill>
                  <a:prstClr val="black"/>
                </a:solidFill>
              </a:rPr>
              <a:t>（裏山で変な音や臭いがする、沢の水の流れや色の状況、家の前の水の流れなど、</a:t>
            </a:r>
            <a:endParaRPr lang="en-US" altLang="ja-JP" dirty="0" smtClean="0">
              <a:solidFill>
                <a:prstClr val="black"/>
              </a:solidFill>
            </a:endParaRPr>
          </a:p>
          <a:p>
            <a:r>
              <a:rPr lang="ja-JP" altLang="en-US" dirty="0" smtClean="0">
                <a:solidFill>
                  <a:prstClr val="black"/>
                </a:solidFill>
              </a:rPr>
              <a:t>いつもと違う様子を感じたら、班長さんに伝え、自治体の情報を待たずに避難しましょう。</a:t>
            </a:r>
            <a:endParaRPr lang="en-US" altLang="ja-JP" dirty="0" smtClean="0">
              <a:solidFill>
                <a:prstClr val="black"/>
              </a:solidFill>
            </a:endParaRPr>
          </a:p>
          <a:p>
            <a:r>
              <a:rPr lang="ja-JP" altLang="en-US" dirty="0">
                <a:solidFill>
                  <a:prstClr val="black"/>
                </a:solidFill>
              </a:rPr>
              <a:t>　</a:t>
            </a:r>
            <a:r>
              <a:rPr lang="ja-JP" altLang="en-US" dirty="0" smtClean="0">
                <a:solidFill>
                  <a:prstClr val="black"/>
                </a:solidFill>
              </a:rPr>
              <a:t>　　</a:t>
            </a:r>
            <a:endParaRPr lang="ja-JP" altLang="en-US" dirty="0">
              <a:solidFill>
                <a:prstClr val="black"/>
              </a:solidFill>
            </a:endParaRPr>
          </a:p>
        </p:txBody>
      </p:sp>
      <p:pic>
        <p:nvPicPr>
          <p:cNvPr id="14" name="図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88896" y="4027519"/>
            <a:ext cx="1658945" cy="1290659"/>
          </a:xfrm>
          <a:prstGeom prst="rect">
            <a:avLst/>
          </a:prstGeom>
        </p:spPr>
      </p:pic>
    </p:spTree>
    <p:extLst>
      <p:ext uri="{BB962C8B-B14F-4D97-AF65-F5344CB8AC3E}">
        <p14:creationId xmlns:p14="http://schemas.microsoft.com/office/powerpoint/2010/main" val="5250666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下矢印 5"/>
          <p:cNvSpPr/>
          <p:nvPr/>
        </p:nvSpPr>
        <p:spPr>
          <a:xfrm>
            <a:off x="4293064" y="1356783"/>
            <a:ext cx="655320" cy="352404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a:solidFill>
                <a:prstClr val="white"/>
              </a:solidFill>
            </a:endParaRPr>
          </a:p>
        </p:txBody>
      </p:sp>
      <p:sp>
        <p:nvSpPr>
          <p:cNvPr id="21" name="角丸四角形吹き出し 20"/>
          <p:cNvSpPr/>
          <p:nvPr/>
        </p:nvSpPr>
        <p:spPr>
          <a:xfrm>
            <a:off x="5287544" y="2214600"/>
            <a:ext cx="3411460" cy="2230581"/>
          </a:xfrm>
          <a:prstGeom prst="wedgeRoundRectCallout">
            <a:avLst>
              <a:gd name="adj1" fmla="val -64501"/>
              <a:gd name="adj2" fmla="val -13952"/>
              <a:gd name="adj3" fmla="val 16667"/>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r>
              <a:rPr lang="ja-JP" altLang="en-US" sz="1600" dirty="0" smtClean="0">
                <a:solidFill>
                  <a:prstClr val="black"/>
                </a:solidFill>
              </a:rPr>
              <a:t>避難所まで歩いてみて、</a:t>
            </a:r>
            <a:endParaRPr lang="en-US" altLang="ja-JP" sz="1600" dirty="0" smtClean="0">
              <a:solidFill>
                <a:prstClr val="black"/>
              </a:solidFill>
            </a:endParaRPr>
          </a:p>
          <a:p>
            <a:r>
              <a:rPr lang="ja-JP" altLang="en-US" sz="1600" dirty="0" smtClean="0">
                <a:solidFill>
                  <a:prstClr val="black"/>
                </a:solidFill>
              </a:rPr>
              <a:t>避難時にどんな危険があるか</a:t>
            </a:r>
            <a:endParaRPr lang="en-US" altLang="ja-JP" sz="1600" dirty="0" smtClean="0">
              <a:solidFill>
                <a:prstClr val="black"/>
              </a:solidFill>
            </a:endParaRPr>
          </a:p>
          <a:p>
            <a:r>
              <a:rPr lang="ja-JP" altLang="en-US" sz="1600" dirty="0" smtClean="0">
                <a:solidFill>
                  <a:prstClr val="black"/>
                </a:solidFill>
              </a:rPr>
              <a:t>チェックしてみましょう。</a:t>
            </a:r>
            <a:endParaRPr lang="en-US" altLang="ja-JP" sz="1600" dirty="0" smtClean="0">
              <a:solidFill>
                <a:prstClr val="black"/>
              </a:solidFill>
            </a:endParaRPr>
          </a:p>
          <a:p>
            <a:r>
              <a:rPr lang="ja-JP" altLang="en-US" sz="1600" dirty="0" smtClean="0">
                <a:solidFill>
                  <a:prstClr val="black"/>
                </a:solidFill>
              </a:rPr>
              <a:t>　・水路があふれたら？</a:t>
            </a:r>
            <a:endParaRPr lang="en-US" altLang="ja-JP" sz="1600" dirty="0" smtClean="0">
              <a:solidFill>
                <a:prstClr val="black"/>
              </a:solidFill>
            </a:endParaRPr>
          </a:p>
          <a:p>
            <a:r>
              <a:rPr lang="ja-JP" altLang="en-US" sz="1600" dirty="0">
                <a:solidFill>
                  <a:prstClr val="black"/>
                </a:solidFill>
              </a:rPr>
              <a:t>　</a:t>
            </a:r>
            <a:r>
              <a:rPr lang="ja-JP" altLang="en-US" sz="1600" dirty="0" smtClean="0">
                <a:solidFill>
                  <a:prstClr val="black"/>
                </a:solidFill>
              </a:rPr>
              <a:t>・マンホールは？</a:t>
            </a:r>
            <a:endParaRPr lang="en-US" altLang="ja-JP" sz="1600" dirty="0" smtClean="0">
              <a:solidFill>
                <a:prstClr val="black"/>
              </a:solidFill>
            </a:endParaRPr>
          </a:p>
          <a:p>
            <a:r>
              <a:rPr lang="ja-JP" altLang="en-US" sz="1600" dirty="0" smtClean="0">
                <a:solidFill>
                  <a:prstClr val="black"/>
                </a:solidFill>
              </a:rPr>
              <a:t>　・ブロック塀は</a:t>
            </a:r>
            <a:endParaRPr lang="en-US" altLang="ja-JP" sz="1600" dirty="0" smtClean="0">
              <a:solidFill>
                <a:prstClr val="black"/>
              </a:solidFill>
            </a:endParaRPr>
          </a:p>
          <a:p>
            <a:r>
              <a:rPr lang="ja-JP" altLang="en-US" sz="1600" dirty="0" smtClean="0">
                <a:solidFill>
                  <a:prstClr val="black"/>
                </a:solidFill>
              </a:rPr>
              <a:t>　・道が通れなかった場合は</a:t>
            </a:r>
            <a:endParaRPr lang="en-US" altLang="ja-JP" sz="1600" dirty="0" smtClean="0">
              <a:solidFill>
                <a:prstClr val="black"/>
              </a:solidFill>
            </a:endParaRPr>
          </a:p>
          <a:p>
            <a:r>
              <a:rPr lang="ja-JP" altLang="en-US" sz="1600" dirty="0">
                <a:solidFill>
                  <a:prstClr val="black"/>
                </a:solidFill>
              </a:rPr>
              <a:t>　</a:t>
            </a:r>
            <a:r>
              <a:rPr lang="ja-JP" altLang="en-US" sz="1600" dirty="0" smtClean="0">
                <a:solidFill>
                  <a:prstClr val="black"/>
                </a:solidFill>
              </a:rPr>
              <a:t>　　　　　　　　　　　迂回路はある？</a:t>
            </a:r>
            <a:endParaRPr lang="ja-JP" altLang="en-US" sz="1600" dirty="0">
              <a:solidFill>
                <a:prstClr val="black"/>
              </a:solidFill>
            </a:endParaRPr>
          </a:p>
        </p:txBody>
      </p:sp>
      <p:sp>
        <p:nvSpPr>
          <p:cNvPr id="22" name="角丸四角形吹き出し 21"/>
          <p:cNvSpPr/>
          <p:nvPr/>
        </p:nvSpPr>
        <p:spPr>
          <a:xfrm>
            <a:off x="800029" y="1579137"/>
            <a:ext cx="3153875" cy="1474463"/>
          </a:xfrm>
          <a:prstGeom prst="wedgeRoundRectCallout">
            <a:avLst>
              <a:gd name="adj1" fmla="val 66038"/>
              <a:gd name="adj2" fmla="val 21195"/>
              <a:gd name="adj3" fmla="val 16667"/>
            </a:avLst>
          </a:prstGeom>
          <a:solidFill>
            <a:schemeClr val="accent4">
              <a:lumMod val="20000"/>
              <a:lumOff val="8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ja-JP" altLang="en-US" dirty="0" smtClean="0">
                <a:solidFill>
                  <a:prstClr val="black"/>
                </a:solidFill>
              </a:rPr>
              <a:t>避難所まで遠いグループ</a:t>
            </a:r>
            <a:r>
              <a:rPr lang="ja-JP" altLang="en-US" dirty="0">
                <a:solidFill>
                  <a:prstClr val="black"/>
                </a:solidFill>
              </a:rPr>
              <a:t>や</a:t>
            </a:r>
            <a:endParaRPr lang="en-US" altLang="ja-JP" dirty="0" smtClean="0">
              <a:solidFill>
                <a:prstClr val="black"/>
              </a:solidFill>
            </a:endParaRPr>
          </a:p>
          <a:p>
            <a:pPr algn="ctr"/>
            <a:r>
              <a:rPr lang="ja-JP" altLang="en-US" dirty="0" smtClean="0">
                <a:solidFill>
                  <a:prstClr val="black"/>
                </a:solidFill>
              </a:rPr>
              <a:t>早めの避難なら</a:t>
            </a:r>
            <a:endParaRPr lang="en-US" altLang="ja-JP" dirty="0" smtClean="0">
              <a:solidFill>
                <a:prstClr val="black"/>
              </a:solidFill>
            </a:endParaRPr>
          </a:p>
          <a:p>
            <a:pPr algn="ctr"/>
            <a:r>
              <a:rPr lang="ja-JP" altLang="en-US" dirty="0" smtClean="0">
                <a:solidFill>
                  <a:prstClr val="black"/>
                </a:solidFill>
              </a:rPr>
              <a:t>車で乗り合せても可</a:t>
            </a:r>
            <a:endParaRPr lang="en-US" altLang="ja-JP" dirty="0" smtClean="0">
              <a:solidFill>
                <a:prstClr val="black"/>
              </a:solidFill>
            </a:endParaRPr>
          </a:p>
          <a:p>
            <a:pPr algn="ctr"/>
            <a:r>
              <a:rPr lang="ja-JP" altLang="en-US" sz="1400" dirty="0" smtClean="0">
                <a:solidFill>
                  <a:prstClr val="black"/>
                </a:solidFill>
              </a:rPr>
              <a:t>避難所の担当者に、</a:t>
            </a:r>
            <a:endParaRPr lang="en-US" altLang="ja-JP" sz="1400" dirty="0" smtClean="0">
              <a:solidFill>
                <a:prstClr val="black"/>
              </a:solidFill>
            </a:endParaRPr>
          </a:p>
          <a:p>
            <a:pPr algn="ctr"/>
            <a:r>
              <a:rPr lang="ja-JP" altLang="en-US" sz="1400" dirty="0" smtClean="0">
                <a:solidFill>
                  <a:prstClr val="black"/>
                </a:solidFill>
              </a:rPr>
              <a:t>避難時の駐車スペースの確認を</a:t>
            </a:r>
            <a:endParaRPr lang="ja-JP" altLang="en-US" sz="1400" dirty="0">
              <a:solidFill>
                <a:prstClr val="black"/>
              </a:solidFill>
            </a:endParaRPr>
          </a:p>
        </p:txBody>
      </p:sp>
      <p:sp>
        <p:nvSpPr>
          <p:cNvPr id="23" name="角丸四角形吹き出し 22"/>
          <p:cNvSpPr/>
          <p:nvPr/>
        </p:nvSpPr>
        <p:spPr>
          <a:xfrm>
            <a:off x="608621" y="3452595"/>
            <a:ext cx="3251835" cy="822840"/>
          </a:xfrm>
          <a:prstGeom prst="wedgeRoundRectCallout">
            <a:avLst>
              <a:gd name="adj1" fmla="val 68669"/>
              <a:gd name="adj2" fmla="val -6841"/>
              <a:gd name="adj3" fmla="val 16667"/>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smtClean="0">
                <a:solidFill>
                  <a:prstClr val="black"/>
                </a:solidFill>
              </a:rPr>
              <a:t>避難所まで行けなかったら、</a:t>
            </a:r>
            <a:endParaRPr lang="en-US" altLang="ja-JP" dirty="0" smtClean="0">
              <a:solidFill>
                <a:prstClr val="black"/>
              </a:solidFill>
            </a:endParaRPr>
          </a:p>
          <a:p>
            <a:pPr algn="ctr"/>
            <a:r>
              <a:rPr lang="ja-JP" altLang="en-US" dirty="0" smtClean="0">
                <a:solidFill>
                  <a:prstClr val="black"/>
                </a:solidFill>
              </a:rPr>
              <a:t>途中で避難する場所はある？</a:t>
            </a:r>
            <a:endParaRPr lang="en-US" altLang="ja-JP" dirty="0" smtClean="0">
              <a:solidFill>
                <a:prstClr val="black"/>
              </a:solidFill>
            </a:endParaRPr>
          </a:p>
        </p:txBody>
      </p:sp>
      <p:sp>
        <p:nvSpPr>
          <p:cNvPr id="24" name="角丸四角形 23"/>
          <p:cNvSpPr/>
          <p:nvPr/>
        </p:nvSpPr>
        <p:spPr>
          <a:xfrm>
            <a:off x="2352344" y="731074"/>
            <a:ext cx="4536759" cy="6096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prstClr val="black"/>
                </a:solidFill>
              </a:rPr>
              <a:t>全員の確認をして、避難所へ移動する</a:t>
            </a:r>
            <a:endParaRPr lang="ja-JP" altLang="en-US" dirty="0">
              <a:solidFill>
                <a:prstClr val="black"/>
              </a:solidFill>
            </a:endParaRPr>
          </a:p>
        </p:txBody>
      </p:sp>
      <p:pic>
        <p:nvPicPr>
          <p:cNvPr id="25" name="図 2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97714" y="4836601"/>
            <a:ext cx="1427087" cy="1287946"/>
          </a:xfrm>
          <a:prstGeom prst="rect">
            <a:avLst/>
          </a:prstGeom>
        </p:spPr>
      </p:pic>
      <p:sp>
        <p:nvSpPr>
          <p:cNvPr id="26" name="角丸四角形 25"/>
          <p:cNvSpPr/>
          <p:nvPr/>
        </p:nvSpPr>
        <p:spPr>
          <a:xfrm>
            <a:off x="3009380" y="139576"/>
            <a:ext cx="3150411" cy="47798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prstClr val="black"/>
                </a:solidFill>
              </a:rPr>
              <a:t>グループ内に避難の呼びかけ</a:t>
            </a:r>
            <a:endParaRPr lang="ja-JP" altLang="en-US" dirty="0">
              <a:solidFill>
                <a:prstClr val="black"/>
              </a:solidFill>
            </a:endParaRPr>
          </a:p>
        </p:txBody>
      </p:sp>
      <p:sp>
        <p:nvSpPr>
          <p:cNvPr id="27" name="テキスト ボックス 26"/>
          <p:cNvSpPr txBox="1"/>
          <p:nvPr/>
        </p:nvSpPr>
        <p:spPr>
          <a:xfrm>
            <a:off x="3897713" y="5179649"/>
            <a:ext cx="1373747" cy="369332"/>
          </a:xfrm>
          <a:prstGeom prst="rect">
            <a:avLst/>
          </a:prstGeom>
          <a:solidFill>
            <a:srgbClr val="A66E7B"/>
          </a:solidFill>
        </p:spPr>
        <p:txBody>
          <a:bodyPr wrap="square" rtlCol="0">
            <a:spAutoFit/>
          </a:bodyPr>
          <a:lstStyle/>
          <a:p>
            <a:r>
              <a:rPr lang="ja-JP" altLang="en-US" dirty="0" smtClean="0">
                <a:solidFill>
                  <a:prstClr val="black"/>
                </a:solidFill>
                <a:latin typeface="HGS創英角ﾎﾟｯﾌﾟ体" panose="040B0A00000000000000" pitchFamily="50" charset="-128"/>
                <a:ea typeface="HGS創英角ﾎﾟｯﾌﾟ体" panose="040B0A00000000000000" pitchFamily="50" charset="-128"/>
              </a:rPr>
              <a:t>避　難　所</a:t>
            </a:r>
            <a:endParaRPr lang="ja-JP" altLang="en-US" dirty="0">
              <a:solidFill>
                <a:prstClr val="black"/>
              </a:solidFill>
              <a:latin typeface="HGS創英角ﾎﾟｯﾌﾟ体" panose="040B0A00000000000000" pitchFamily="50" charset="-128"/>
              <a:ea typeface="HGS創英角ﾎﾟｯﾌﾟ体" panose="040B0A00000000000000" pitchFamily="50" charset="-128"/>
            </a:endParaRPr>
          </a:p>
        </p:txBody>
      </p:sp>
      <p:sp>
        <p:nvSpPr>
          <p:cNvPr id="28" name="テキスト ボックス 27"/>
          <p:cNvSpPr txBox="1"/>
          <p:nvPr/>
        </p:nvSpPr>
        <p:spPr>
          <a:xfrm>
            <a:off x="5456572" y="5036679"/>
            <a:ext cx="2865063" cy="830997"/>
          </a:xfrm>
          <a:prstGeom prst="rect">
            <a:avLst/>
          </a:prstGeom>
          <a:noFill/>
        </p:spPr>
        <p:txBody>
          <a:bodyPr wrap="square" rtlCol="0">
            <a:spAutoFit/>
          </a:bodyPr>
          <a:lstStyle/>
          <a:p>
            <a:r>
              <a:rPr lang="ja-JP" altLang="en-US" sz="1600" dirty="0" smtClean="0">
                <a:solidFill>
                  <a:prstClr val="black"/>
                </a:solidFill>
              </a:rPr>
              <a:t>避難所についたら、</a:t>
            </a:r>
            <a:endParaRPr lang="en-US" altLang="ja-JP" sz="1600" dirty="0" smtClean="0">
              <a:solidFill>
                <a:prstClr val="black"/>
              </a:solidFill>
            </a:endParaRPr>
          </a:p>
          <a:p>
            <a:r>
              <a:rPr lang="ja-JP" altLang="en-US" sz="1600" dirty="0" smtClean="0">
                <a:solidFill>
                  <a:prstClr val="black"/>
                </a:solidFill>
              </a:rPr>
              <a:t>振り返りの話し合いをして</a:t>
            </a:r>
            <a:endParaRPr lang="en-US" altLang="ja-JP" sz="1600" dirty="0" smtClean="0">
              <a:solidFill>
                <a:prstClr val="black"/>
              </a:solidFill>
            </a:endParaRPr>
          </a:p>
          <a:p>
            <a:r>
              <a:rPr lang="ja-JP" altLang="en-US" sz="1600" dirty="0" smtClean="0">
                <a:solidFill>
                  <a:prstClr val="black"/>
                </a:solidFill>
              </a:rPr>
              <a:t>次回の訓練に活かしましょう。</a:t>
            </a:r>
            <a:endParaRPr lang="ja-JP" altLang="en-US" sz="1600" dirty="0">
              <a:solidFill>
                <a:prstClr val="black"/>
              </a:solidFill>
            </a:endParaRPr>
          </a:p>
        </p:txBody>
      </p:sp>
      <p:sp>
        <p:nvSpPr>
          <p:cNvPr id="29" name="テキスト ボックス 28"/>
          <p:cNvSpPr txBox="1"/>
          <p:nvPr/>
        </p:nvSpPr>
        <p:spPr>
          <a:xfrm>
            <a:off x="1119309" y="5095585"/>
            <a:ext cx="2646633" cy="584775"/>
          </a:xfrm>
          <a:prstGeom prst="rect">
            <a:avLst/>
          </a:prstGeom>
          <a:noFill/>
        </p:spPr>
        <p:txBody>
          <a:bodyPr wrap="square" rtlCol="0">
            <a:spAutoFit/>
          </a:bodyPr>
          <a:lstStyle/>
          <a:p>
            <a:r>
              <a:rPr lang="ja-JP" altLang="en-US" sz="1600" dirty="0" smtClean="0">
                <a:solidFill>
                  <a:prstClr val="black"/>
                </a:solidFill>
              </a:rPr>
              <a:t>曜日や時間帯をかえて</a:t>
            </a:r>
            <a:endParaRPr lang="en-US" altLang="ja-JP" sz="1600" dirty="0" smtClean="0">
              <a:solidFill>
                <a:prstClr val="black"/>
              </a:solidFill>
            </a:endParaRPr>
          </a:p>
          <a:p>
            <a:r>
              <a:rPr lang="ja-JP" altLang="en-US" sz="1600" dirty="0" smtClean="0">
                <a:solidFill>
                  <a:prstClr val="black"/>
                </a:solidFill>
              </a:rPr>
              <a:t>定期的に訓練を行いましょう。</a:t>
            </a:r>
            <a:endParaRPr lang="ja-JP" altLang="en-US" sz="1600" dirty="0">
              <a:solidFill>
                <a:prstClr val="black"/>
              </a:solidFill>
            </a:endParaRPr>
          </a:p>
        </p:txBody>
      </p:sp>
      <p:pic>
        <p:nvPicPr>
          <p:cNvPr id="13" name="図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28263" y="1114307"/>
            <a:ext cx="1658945" cy="1290659"/>
          </a:xfrm>
          <a:prstGeom prst="rect">
            <a:avLst/>
          </a:prstGeom>
        </p:spPr>
      </p:pic>
      <p:sp>
        <p:nvSpPr>
          <p:cNvPr id="2" name="テキスト ボックス 1"/>
          <p:cNvSpPr txBox="1"/>
          <p:nvPr/>
        </p:nvSpPr>
        <p:spPr>
          <a:xfrm>
            <a:off x="159022" y="6124547"/>
            <a:ext cx="8851128" cy="646331"/>
          </a:xfrm>
          <a:prstGeom prst="rect">
            <a:avLst/>
          </a:prstGeom>
          <a:ln>
            <a:solidFill>
              <a:srgbClr val="C0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ja-JP" dirty="0" smtClean="0"/>
              <a:t>※</a:t>
            </a:r>
            <a:r>
              <a:rPr lang="ja-JP" altLang="en-US" dirty="0" smtClean="0"/>
              <a:t>市</a:t>
            </a:r>
            <a:r>
              <a:rPr kumimoji="1" lang="ja-JP" altLang="en-US" dirty="0" smtClean="0"/>
              <a:t>町が指定した避難所に行くだけでなく、垂直避難や水平避難、</a:t>
            </a:r>
            <a:r>
              <a:rPr lang="ja-JP" altLang="en-US" dirty="0" smtClean="0"/>
              <a:t>知人宅や家族・親類の家など、状況に応じてより安全な場所へ避難するようにしましょう。</a:t>
            </a:r>
            <a:endParaRPr kumimoji="1" lang="ja-JP" altLang="en-US" dirty="0"/>
          </a:p>
        </p:txBody>
      </p:sp>
    </p:spTree>
    <p:extLst>
      <p:ext uri="{BB962C8B-B14F-4D97-AF65-F5344CB8AC3E}">
        <p14:creationId xmlns:p14="http://schemas.microsoft.com/office/powerpoint/2010/main" val="3703624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08703" y="2550018"/>
            <a:ext cx="8755785" cy="1402017"/>
          </a:xfrm>
          <a:prstGeom prst="roundRect">
            <a:avLst>
              <a:gd name="adj" fmla="val 1140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 name="角丸四角形 4"/>
          <p:cNvSpPr/>
          <p:nvPr/>
        </p:nvSpPr>
        <p:spPr>
          <a:xfrm>
            <a:off x="179512" y="908720"/>
            <a:ext cx="8769881" cy="1368152"/>
          </a:xfrm>
          <a:prstGeom prst="roundRect">
            <a:avLst>
              <a:gd name="adj" fmla="val 1140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solidFill>
                <a:prstClr val="white"/>
              </a:solidFill>
            </a:endParaRPr>
          </a:p>
        </p:txBody>
      </p:sp>
      <p:sp>
        <p:nvSpPr>
          <p:cNvPr id="6" name="テキスト ボックス 5"/>
          <p:cNvSpPr txBox="1"/>
          <p:nvPr/>
        </p:nvSpPr>
        <p:spPr>
          <a:xfrm>
            <a:off x="0" y="-31052"/>
            <a:ext cx="9144000" cy="466494"/>
          </a:xfrm>
          <a:prstGeom prst="rect">
            <a:avLst/>
          </a:prstGeom>
          <a:solidFill>
            <a:srgbClr val="FF3300">
              <a:alpha val="65000"/>
            </a:srgbClr>
          </a:solidFill>
          <a:ln w="38100">
            <a:noFill/>
          </a:ln>
        </p:spPr>
        <p:txBody>
          <a:bodyPr wrap="square" lIns="96222" tIns="48111" rIns="96222" bIns="48111" rtlCol="0" anchor="ctr">
            <a:spAutoFit/>
          </a:bodyPr>
          <a:lstStyle/>
          <a:p>
            <a:pPr algn="ctr">
              <a:spcBef>
                <a:spcPts val="600"/>
              </a:spcBef>
              <a:spcAft>
                <a:spcPts val="600"/>
              </a:spcAft>
            </a:pPr>
            <a:r>
              <a:rPr lang="ja-JP" altLang="en-US" sz="2400" b="1" dirty="0">
                <a:solidFill>
                  <a:prstClr val="white"/>
                </a:solidFill>
                <a:latin typeface="HG丸ｺﾞｼｯｸM-PRO" panose="020F0600000000000000" pitchFamily="50" charset="-128"/>
                <a:ea typeface="HG丸ｺﾞｼｯｸM-PRO" panose="020F0600000000000000" pitchFamily="50" charset="-128"/>
              </a:rPr>
              <a:t>災害からの「逃げ遅れゼロ」に向けて</a:t>
            </a:r>
          </a:p>
        </p:txBody>
      </p:sp>
      <p:sp>
        <p:nvSpPr>
          <p:cNvPr id="7" name="テキスト ボックス 6"/>
          <p:cNvSpPr txBox="1"/>
          <p:nvPr/>
        </p:nvSpPr>
        <p:spPr>
          <a:xfrm>
            <a:off x="-36512" y="404664"/>
            <a:ext cx="5112568" cy="374161"/>
          </a:xfrm>
          <a:prstGeom prst="rect">
            <a:avLst/>
          </a:prstGeom>
          <a:noFill/>
        </p:spPr>
        <p:txBody>
          <a:bodyPr wrap="square" lIns="96222" tIns="48111" rIns="96222" bIns="48111" rtlCol="0">
            <a:spAutoFit/>
          </a:bodyPr>
          <a:lstStyle/>
          <a:p>
            <a:r>
              <a:rPr lang="ja-JP" altLang="en-US" b="1" dirty="0" smtClean="0">
                <a:solidFill>
                  <a:srgbClr val="FF3300"/>
                </a:solidFill>
                <a:latin typeface="HG丸ｺﾞｼｯｸM-PRO" panose="020F0600000000000000" pitchFamily="50" charset="-128"/>
                <a:ea typeface="HG丸ｺﾞｼｯｸM-PRO" panose="020F0600000000000000" pitchFamily="50" charset="-128"/>
              </a:rPr>
              <a:t>平成３０年７月豪雨の状況・課題等</a:t>
            </a:r>
            <a:endParaRPr lang="ja-JP" altLang="en-US" b="1" dirty="0">
              <a:solidFill>
                <a:srgbClr val="FF3300"/>
              </a:solidFill>
              <a:latin typeface="HG丸ｺﾞｼｯｸM-PRO" panose="020F0600000000000000" pitchFamily="50" charset="-128"/>
              <a:ea typeface="HG丸ｺﾞｼｯｸM-PRO" panose="020F0600000000000000" pitchFamily="50" charset="-128"/>
            </a:endParaRPr>
          </a:p>
        </p:txBody>
      </p:sp>
      <p:sp>
        <p:nvSpPr>
          <p:cNvPr id="8" name="テキスト ボックス 7"/>
          <p:cNvSpPr txBox="1"/>
          <p:nvPr/>
        </p:nvSpPr>
        <p:spPr>
          <a:xfrm>
            <a:off x="178793" y="980728"/>
            <a:ext cx="7304079" cy="374161"/>
          </a:xfrm>
          <a:prstGeom prst="rect">
            <a:avLst/>
          </a:prstGeom>
          <a:noFill/>
        </p:spPr>
        <p:txBody>
          <a:bodyPr wrap="square" lIns="96222" tIns="48111" rIns="96222" bIns="48111" rtlCol="0">
            <a:spAutoFit/>
          </a:bodyPr>
          <a:lstStyle/>
          <a:p>
            <a:r>
              <a:rPr lang="ja-JP" altLang="en-US" dirty="0" smtClean="0">
                <a:solidFill>
                  <a:prstClr val="black"/>
                </a:solidFill>
                <a:latin typeface="HG丸ｺﾞｼｯｸM-PRO" panose="020F0600000000000000" pitchFamily="50" charset="-128"/>
                <a:ea typeface="HG丸ｺﾞｼｯｸM-PRO" panose="020F0600000000000000" pitchFamily="50" charset="-128"/>
              </a:rPr>
              <a:t>〇　災害リスクが高いと公表していた地域で死亡事案が発生</a:t>
            </a:r>
            <a:endParaRPr lang="ja-JP" altLang="en-US" dirty="0">
              <a:solidFill>
                <a:prstClr val="black"/>
              </a:solidFill>
              <a:latin typeface="HG丸ｺﾞｼｯｸM-PRO" panose="020F0600000000000000" pitchFamily="50" charset="-128"/>
              <a:ea typeface="HG丸ｺﾞｼｯｸM-PRO" panose="020F0600000000000000" pitchFamily="50" charset="-128"/>
            </a:endParaRPr>
          </a:p>
        </p:txBody>
      </p:sp>
      <p:sp>
        <p:nvSpPr>
          <p:cNvPr id="9" name="テキスト ボックス 8"/>
          <p:cNvSpPr txBox="1"/>
          <p:nvPr/>
        </p:nvSpPr>
        <p:spPr>
          <a:xfrm>
            <a:off x="178793" y="1268760"/>
            <a:ext cx="7304079" cy="374161"/>
          </a:xfrm>
          <a:prstGeom prst="rect">
            <a:avLst/>
          </a:prstGeom>
          <a:noFill/>
        </p:spPr>
        <p:txBody>
          <a:bodyPr wrap="square" lIns="96222" tIns="48111" rIns="96222" bIns="48111" rtlCol="0">
            <a:spAutoFit/>
          </a:bodyPr>
          <a:lstStyle/>
          <a:p>
            <a:r>
              <a:rPr lang="ja-JP" altLang="en-US" dirty="0" smtClean="0">
                <a:solidFill>
                  <a:prstClr val="black"/>
                </a:solidFill>
                <a:latin typeface="HG丸ｺﾞｼｯｸM-PRO" panose="020F0600000000000000" pitchFamily="50" charset="-128"/>
                <a:ea typeface="HG丸ｺﾞｼｯｸM-PRO" panose="020F0600000000000000" pitchFamily="50" charset="-128"/>
              </a:rPr>
              <a:t>〇　居住地の災害リスクが認識されていないケースが多い</a:t>
            </a:r>
            <a:endParaRPr lang="en-US" altLang="ja-JP" dirty="0" smtClean="0">
              <a:solidFill>
                <a:prstClr val="black"/>
              </a:solidFill>
              <a:latin typeface="HG丸ｺﾞｼｯｸM-PRO" panose="020F0600000000000000" pitchFamily="50" charset="-128"/>
              <a:ea typeface="HG丸ｺﾞｼｯｸM-PRO" panose="020F0600000000000000" pitchFamily="50" charset="-128"/>
            </a:endParaRPr>
          </a:p>
        </p:txBody>
      </p:sp>
      <p:sp>
        <p:nvSpPr>
          <p:cNvPr id="10" name="下矢印 9"/>
          <p:cNvSpPr/>
          <p:nvPr/>
        </p:nvSpPr>
        <p:spPr>
          <a:xfrm>
            <a:off x="3766450" y="2288228"/>
            <a:ext cx="1453622" cy="261790"/>
          </a:xfrm>
          <a:prstGeom prst="downArrow">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6222" tIns="48111" rIns="96222" bIns="48111" spcCol="0" rtlCol="0" anchor="ctr"/>
          <a:lstStyle/>
          <a:p>
            <a:pPr algn="ctr"/>
            <a:endParaRPr lang="ja-JP" altLang="en-US" sz="1400">
              <a:solidFill>
                <a:prstClr val="white"/>
              </a:solidFill>
            </a:endParaRPr>
          </a:p>
        </p:txBody>
      </p:sp>
      <p:sp>
        <p:nvSpPr>
          <p:cNvPr id="11" name="テキスト ボックス 10"/>
          <p:cNvSpPr txBox="1"/>
          <p:nvPr/>
        </p:nvSpPr>
        <p:spPr>
          <a:xfrm>
            <a:off x="178793" y="1595515"/>
            <a:ext cx="8784976" cy="635771"/>
          </a:xfrm>
          <a:prstGeom prst="rect">
            <a:avLst/>
          </a:prstGeom>
          <a:noFill/>
        </p:spPr>
        <p:txBody>
          <a:bodyPr wrap="square" lIns="96222" tIns="48111" rIns="96222" bIns="48111" rtlCol="0">
            <a:spAutoFit/>
          </a:bodyPr>
          <a:lstStyle/>
          <a:p>
            <a:r>
              <a:rPr lang="ja-JP" altLang="en-US" dirty="0" smtClean="0">
                <a:solidFill>
                  <a:prstClr val="black"/>
                </a:solidFill>
                <a:latin typeface="HG丸ｺﾞｼｯｸM-PRO" panose="020F0600000000000000" pitchFamily="50" charset="-128"/>
                <a:ea typeface="HG丸ｺﾞｼｯｸM-PRO" panose="020F0600000000000000" pitchFamily="50" charset="-128"/>
              </a:rPr>
              <a:t>〇　</a:t>
            </a:r>
            <a:r>
              <a:rPr lang="ja-JP" altLang="en-US" dirty="0">
                <a:solidFill>
                  <a:prstClr val="black"/>
                </a:solidFill>
                <a:latin typeface="HG丸ｺﾞｼｯｸM-PRO" panose="020F0600000000000000" pitchFamily="50" charset="-128"/>
                <a:ea typeface="HG丸ｺﾞｼｯｸM-PRO" panose="020F0600000000000000" pitchFamily="50" charset="-128"/>
              </a:rPr>
              <a:t>「危ない」と感じても、４８．７％の者は避難行動を</a:t>
            </a:r>
            <a:r>
              <a:rPr lang="ja-JP" altLang="en-US" dirty="0" smtClean="0">
                <a:solidFill>
                  <a:prstClr val="black"/>
                </a:solidFill>
                <a:latin typeface="HG丸ｺﾞｼｯｸM-PRO" panose="020F0600000000000000" pitchFamily="50" charset="-128"/>
                <a:ea typeface="HG丸ｺﾞｼｯｸM-PRO" panose="020F0600000000000000" pitchFamily="50" charset="-128"/>
              </a:rPr>
              <a:t>とっていない</a:t>
            </a:r>
            <a:endParaRPr lang="ja-JP" altLang="en-US" dirty="0">
              <a:solidFill>
                <a:prstClr val="black"/>
              </a:solidFill>
              <a:latin typeface="HG丸ｺﾞｼｯｸM-PRO" panose="020F0600000000000000" pitchFamily="50" charset="-128"/>
              <a:ea typeface="HG丸ｺﾞｼｯｸM-PRO" panose="020F0600000000000000" pitchFamily="50" charset="-128"/>
            </a:endParaRPr>
          </a:p>
          <a:p>
            <a:pPr>
              <a:spcBef>
                <a:spcPts val="600"/>
              </a:spcBef>
            </a:pPr>
            <a:r>
              <a:rPr lang="ja-JP" altLang="en-US" sz="1200" dirty="0">
                <a:solidFill>
                  <a:prstClr val="black"/>
                </a:solidFill>
                <a:latin typeface="HG丸ｺﾞｼｯｸM-PRO" panose="020F0600000000000000" pitchFamily="50" charset="-128"/>
                <a:ea typeface="HG丸ｺﾞｼｯｸM-PRO" panose="020F0600000000000000" pitchFamily="50" charset="-128"/>
              </a:rPr>
              <a:t>　　</a:t>
            </a:r>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避難</a:t>
            </a:r>
            <a:r>
              <a:rPr lang="ja-JP" altLang="en-US" sz="1200" dirty="0">
                <a:solidFill>
                  <a:prstClr val="black"/>
                </a:solidFill>
                <a:latin typeface="HG丸ｺﾞｼｯｸM-PRO" panose="020F0600000000000000" pitchFamily="50" charset="-128"/>
                <a:ea typeface="HG丸ｺﾞｼｯｸM-PRO" panose="020F0600000000000000" pitchFamily="50" charset="-128"/>
              </a:rPr>
              <a:t>行動をとらなかった主な理由は、「避難しなくてもよい</a:t>
            </a:r>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場所に自宅がある</a:t>
            </a:r>
            <a:r>
              <a:rPr lang="ja-JP" altLang="en-US" sz="1200" dirty="0">
                <a:solidFill>
                  <a:prstClr val="black"/>
                </a:solidFill>
                <a:latin typeface="HG丸ｺﾞｼｯｸM-PRO" panose="020F0600000000000000" pitchFamily="50" charset="-128"/>
                <a:ea typeface="HG丸ｺﾞｼｯｸM-PRO" panose="020F0600000000000000" pitchFamily="50" charset="-128"/>
              </a:rPr>
              <a:t>から」「これまで大丈夫だったから」など</a:t>
            </a:r>
          </a:p>
        </p:txBody>
      </p:sp>
      <p:sp>
        <p:nvSpPr>
          <p:cNvPr id="12" name="テキスト ボックス 11"/>
          <p:cNvSpPr txBox="1"/>
          <p:nvPr/>
        </p:nvSpPr>
        <p:spPr>
          <a:xfrm>
            <a:off x="179512" y="2622791"/>
            <a:ext cx="8712968" cy="374161"/>
          </a:xfrm>
          <a:prstGeom prst="rect">
            <a:avLst/>
          </a:prstGeom>
          <a:noFill/>
        </p:spPr>
        <p:txBody>
          <a:bodyPr wrap="square" lIns="96222" tIns="48111" rIns="96222" bIns="48111" rtlCol="0">
            <a:spAutoFit/>
          </a:bodyPr>
          <a:lstStyle/>
          <a:p>
            <a:r>
              <a:rPr lang="ja-JP" altLang="en-US" dirty="0" smtClean="0">
                <a:solidFill>
                  <a:prstClr val="black"/>
                </a:solidFill>
                <a:latin typeface="HG丸ｺﾞｼｯｸM-PRO" panose="020F0600000000000000" pitchFamily="50" charset="-128"/>
                <a:ea typeface="HG丸ｺﾞｼｯｸM-PRO" panose="020F0600000000000000" pitchFamily="50" charset="-128"/>
              </a:rPr>
              <a:t>〇　ハザードマップや避難先の確認、地域の災害発生履歴等の伝承が必要</a:t>
            </a:r>
            <a:endParaRPr lang="ja-JP" altLang="en-US" sz="17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3" name="下矢印 12"/>
          <p:cNvSpPr/>
          <p:nvPr/>
        </p:nvSpPr>
        <p:spPr>
          <a:xfrm>
            <a:off x="3267723" y="4124507"/>
            <a:ext cx="2456405" cy="312605"/>
          </a:xfrm>
          <a:prstGeom prst="downArrow">
            <a:avLst/>
          </a:prstGeom>
          <a:solidFill>
            <a:schemeClr val="accent6">
              <a:lumMod val="40000"/>
              <a:lumOff val="60000"/>
            </a:schemeClr>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lIns="96222" tIns="48111" rIns="96222" bIns="48111" spcCol="0" rtlCol="0" anchor="ctr"/>
          <a:lstStyle/>
          <a:p>
            <a:pPr algn="ctr"/>
            <a:endParaRPr lang="ja-JP" altLang="en-US">
              <a:solidFill>
                <a:prstClr val="white"/>
              </a:solidFill>
            </a:endParaRPr>
          </a:p>
        </p:txBody>
      </p:sp>
      <p:sp>
        <p:nvSpPr>
          <p:cNvPr id="14" name="テキスト ボックス 13"/>
          <p:cNvSpPr txBox="1"/>
          <p:nvPr/>
        </p:nvSpPr>
        <p:spPr>
          <a:xfrm>
            <a:off x="3957182" y="4099934"/>
            <a:ext cx="1190882" cy="312605"/>
          </a:xfrm>
          <a:prstGeom prst="rect">
            <a:avLst/>
          </a:prstGeom>
          <a:noFill/>
        </p:spPr>
        <p:txBody>
          <a:bodyPr wrap="square" lIns="96222" tIns="48111" rIns="96222" bIns="48111" rtlCol="0">
            <a:spAutoFit/>
          </a:bodyPr>
          <a:lstStyle/>
          <a:p>
            <a:pPr algn="ctr"/>
            <a:r>
              <a:rPr lang="ja-JP" altLang="en-US" sz="1400" dirty="0">
                <a:solidFill>
                  <a:srgbClr val="FF0000"/>
                </a:solidFill>
                <a:latin typeface="HG丸ｺﾞｼｯｸM-PRO" panose="020F0600000000000000" pitchFamily="50" charset="-128"/>
                <a:ea typeface="HG丸ｺﾞｼｯｸM-PRO" panose="020F0600000000000000" pitchFamily="50" charset="-128"/>
              </a:rPr>
              <a:t>取組</a:t>
            </a:r>
          </a:p>
        </p:txBody>
      </p:sp>
      <p:sp>
        <p:nvSpPr>
          <p:cNvPr id="15" name="テキスト ボックス 14"/>
          <p:cNvSpPr txBox="1"/>
          <p:nvPr/>
        </p:nvSpPr>
        <p:spPr>
          <a:xfrm>
            <a:off x="179512" y="2996952"/>
            <a:ext cx="8712968" cy="1205157"/>
          </a:xfrm>
          <a:prstGeom prst="rect">
            <a:avLst/>
          </a:prstGeom>
          <a:noFill/>
        </p:spPr>
        <p:txBody>
          <a:bodyPr wrap="square" lIns="96222" tIns="48111" rIns="96222" bIns="48111" rtlCol="0">
            <a:spAutoFit/>
          </a:bodyPr>
          <a:lstStyle/>
          <a:p>
            <a:r>
              <a:rPr lang="ja-JP" altLang="en-US" dirty="0" smtClean="0">
                <a:solidFill>
                  <a:prstClr val="black"/>
                </a:solidFill>
                <a:latin typeface="HG丸ｺﾞｼｯｸM-PRO" panose="020F0600000000000000" pitchFamily="50" charset="-128"/>
                <a:ea typeface="HG丸ｺﾞｼｯｸM-PRO" panose="020F0600000000000000" pitchFamily="50" charset="-128"/>
              </a:rPr>
              <a:t>〇　人は「自分は大丈夫」という思い込み（正常性バイアス）に陥りやすい</a:t>
            </a:r>
            <a:r>
              <a:rPr lang="ja-JP" altLang="en-US" dirty="0">
                <a:solidFill>
                  <a:prstClr val="black"/>
                </a:solidFill>
                <a:latin typeface="HG丸ｺﾞｼｯｸM-PRO" panose="020F0600000000000000" pitchFamily="50" charset="-128"/>
                <a:ea typeface="HG丸ｺﾞｼｯｸM-PRO" panose="020F0600000000000000" pitchFamily="50" charset="-128"/>
              </a:rPr>
              <a:t>が</a:t>
            </a:r>
            <a:r>
              <a:rPr lang="ja-JP" altLang="en-US" dirty="0" smtClean="0">
                <a:solidFill>
                  <a:prstClr val="black"/>
                </a:solidFill>
                <a:latin typeface="HG丸ｺﾞｼｯｸM-PRO" panose="020F0600000000000000" pitchFamily="50" charset="-128"/>
                <a:ea typeface="HG丸ｺﾞｼｯｸM-PRO" panose="020F0600000000000000" pitchFamily="50" charset="-128"/>
              </a:rPr>
              <a:t>、</a:t>
            </a:r>
            <a:endParaRPr lang="en-US" altLang="ja-JP" dirty="0" smtClean="0">
              <a:solidFill>
                <a:prstClr val="black"/>
              </a:solidFill>
              <a:latin typeface="HG丸ｺﾞｼｯｸM-PRO" panose="020F0600000000000000" pitchFamily="50" charset="-128"/>
              <a:ea typeface="HG丸ｺﾞｼｯｸM-PRO" panose="020F0600000000000000" pitchFamily="50" charset="-128"/>
            </a:endParaRPr>
          </a:p>
          <a:p>
            <a:r>
              <a:rPr lang="ja-JP" altLang="en-US" dirty="0">
                <a:solidFill>
                  <a:prstClr val="black"/>
                </a:solidFill>
                <a:latin typeface="HG丸ｺﾞｼｯｸM-PRO" panose="020F0600000000000000" pitchFamily="50" charset="-128"/>
                <a:ea typeface="HG丸ｺﾞｼｯｸM-PRO" panose="020F0600000000000000" pitchFamily="50" charset="-128"/>
              </a:rPr>
              <a:t>　</a:t>
            </a:r>
            <a:r>
              <a:rPr lang="ja-JP" altLang="en-US" dirty="0" smtClean="0">
                <a:solidFill>
                  <a:prstClr val="black"/>
                </a:solidFill>
                <a:latin typeface="HG丸ｺﾞｼｯｸM-PRO" panose="020F0600000000000000" pitchFamily="50" charset="-128"/>
                <a:ea typeface="HG丸ｺﾞｼｯｸM-PRO" panose="020F0600000000000000" pitchFamily="50" charset="-128"/>
              </a:rPr>
              <a:t>知り合いからの避難の呼びかけがあったり、周りの</a:t>
            </a:r>
            <a:r>
              <a:rPr lang="ja-JP" altLang="en-US" dirty="0">
                <a:solidFill>
                  <a:prstClr val="black"/>
                </a:solidFill>
                <a:latin typeface="HG丸ｺﾞｼｯｸM-PRO" panose="020F0600000000000000" pitchFamily="50" charset="-128"/>
                <a:ea typeface="HG丸ｺﾞｼｯｸM-PRO" panose="020F0600000000000000" pitchFamily="50" charset="-128"/>
              </a:rPr>
              <a:t>人が</a:t>
            </a:r>
            <a:r>
              <a:rPr lang="ja-JP" altLang="en-US" dirty="0" smtClean="0">
                <a:solidFill>
                  <a:prstClr val="black"/>
                </a:solidFill>
                <a:latin typeface="HG丸ｺﾞｼｯｸM-PRO" panose="020F0600000000000000" pitchFamily="50" charset="-128"/>
                <a:ea typeface="HG丸ｺﾞｼｯｸM-PRO" panose="020F0600000000000000" pitchFamily="50" charset="-128"/>
              </a:rPr>
              <a:t>逃げている姿を見ると、　</a:t>
            </a:r>
            <a:endParaRPr lang="en-US" altLang="ja-JP" dirty="0" smtClean="0">
              <a:solidFill>
                <a:prstClr val="black"/>
              </a:solidFill>
              <a:latin typeface="HG丸ｺﾞｼｯｸM-PRO" panose="020F0600000000000000" pitchFamily="50" charset="-128"/>
              <a:ea typeface="HG丸ｺﾞｼｯｸM-PRO" panose="020F0600000000000000" pitchFamily="50" charset="-128"/>
            </a:endParaRPr>
          </a:p>
          <a:p>
            <a:r>
              <a:rPr lang="ja-JP" altLang="en-US" dirty="0">
                <a:solidFill>
                  <a:prstClr val="black"/>
                </a:solidFill>
                <a:latin typeface="HG丸ｺﾞｼｯｸM-PRO" panose="020F0600000000000000" pitchFamily="50" charset="-128"/>
                <a:ea typeface="HG丸ｺﾞｼｯｸM-PRO" panose="020F0600000000000000" pitchFamily="50" charset="-128"/>
              </a:rPr>
              <a:t>　</a:t>
            </a:r>
            <a:r>
              <a:rPr lang="ja-JP" altLang="en-US" dirty="0" smtClean="0">
                <a:solidFill>
                  <a:prstClr val="black"/>
                </a:solidFill>
                <a:latin typeface="HG丸ｺﾞｼｯｸM-PRO" panose="020F0600000000000000" pitchFamily="50" charset="-128"/>
                <a:ea typeface="HG丸ｺﾞｼｯｸM-PRO" panose="020F0600000000000000" pitchFamily="50" charset="-128"/>
              </a:rPr>
              <a:t>避難行動を起こしやすい</a:t>
            </a:r>
            <a:endParaRPr lang="ja-JP" altLang="en-US" sz="1700" dirty="0">
              <a:solidFill>
                <a:prstClr val="black"/>
              </a:solidFill>
              <a:latin typeface="HG丸ｺﾞｼｯｸM-PRO" panose="020F0600000000000000" pitchFamily="50" charset="-128"/>
              <a:ea typeface="HG丸ｺﾞｼｯｸM-PRO" panose="020F0600000000000000" pitchFamily="50" charset="-128"/>
            </a:endParaRPr>
          </a:p>
          <a:p>
            <a:endParaRPr lang="en-US" altLang="ja-JP" dirty="0" smtClean="0">
              <a:solidFill>
                <a:prstClr val="black"/>
              </a:solidFill>
              <a:latin typeface="HG丸ｺﾞｼｯｸM-PRO" panose="020F0600000000000000" pitchFamily="50" charset="-128"/>
              <a:ea typeface="HG丸ｺﾞｼｯｸM-PRO" panose="020F0600000000000000" pitchFamily="50" charset="-128"/>
            </a:endParaRPr>
          </a:p>
        </p:txBody>
      </p:sp>
      <p:sp>
        <p:nvSpPr>
          <p:cNvPr id="16" name="正方形/長方形 15"/>
          <p:cNvSpPr/>
          <p:nvPr/>
        </p:nvSpPr>
        <p:spPr>
          <a:xfrm>
            <a:off x="135976" y="5085184"/>
            <a:ext cx="8900519" cy="1647499"/>
          </a:xfrm>
          <a:prstGeom prst="rect">
            <a:avLst/>
          </a:prstGeom>
          <a:solidFill>
            <a:schemeClr val="bg1"/>
          </a:solidFill>
          <a:ln w="31750">
            <a:solidFill>
              <a:srgbClr val="ED4713"/>
            </a:solidFill>
          </a:ln>
        </p:spPr>
        <p:style>
          <a:lnRef idx="2">
            <a:schemeClr val="accent1">
              <a:shade val="50000"/>
            </a:schemeClr>
          </a:lnRef>
          <a:fillRef idx="1">
            <a:schemeClr val="accent1"/>
          </a:fillRef>
          <a:effectRef idx="0">
            <a:schemeClr val="accent1"/>
          </a:effectRef>
          <a:fontRef idx="minor">
            <a:schemeClr val="lt1"/>
          </a:fontRef>
        </p:style>
        <p:txBody>
          <a:bodyPr lIns="96222" tIns="48111" rIns="96222" bIns="48111" spcCol="0" rtlCol="0" anchor="ctr"/>
          <a:lstStyle/>
          <a:p>
            <a:pPr algn="ctr"/>
            <a:endParaRPr lang="ja-JP" altLang="en-US" dirty="0">
              <a:solidFill>
                <a:prstClr val="white"/>
              </a:solidFill>
            </a:endParaRPr>
          </a:p>
        </p:txBody>
      </p:sp>
      <p:pic>
        <p:nvPicPr>
          <p:cNvPr id="17" name="図 16"/>
          <p:cNvPicPr/>
          <p:nvPr/>
        </p:nvPicPr>
        <p:blipFill rotWithShape="1">
          <a:blip r:embed="rId3" cstate="email">
            <a:extLst>
              <a:ext uri="{28A0092B-C50C-407E-A947-70E740481C1C}">
                <a14:useLocalDpi xmlns:a14="http://schemas.microsoft.com/office/drawing/2010/main"/>
              </a:ext>
            </a:extLst>
          </a:blip>
          <a:srcRect/>
          <a:stretch/>
        </p:blipFill>
        <p:spPr bwMode="auto">
          <a:xfrm>
            <a:off x="6039912" y="5181107"/>
            <a:ext cx="2924576" cy="1488253"/>
          </a:xfrm>
          <a:prstGeom prst="rect">
            <a:avLst/>
          </a:prstGeom>
          <a:noFill/>
          <a:ln>
            <a:noFill/>
          </a:ln>
          <a:effectLst>
            <a:glow>
              <a:srgbClr val="4F81BD"/>
            </a:glow>
          </a:effectLst>
          <a:extLst>
            <a:ext uri="{53640926-AAD7-44D8-BBD7-CCE9431645EC}">
              <a14:shadowObscured xmlns:a14="http://schemas.microsoft.com/office/drawing/2010/main"/>
            </a:ext>
          </a:extLst>
        </p:spPr>
      </p:pic>
      <p:sp>
        <p:nvSpPr>
          <p:cNvPr id="18" name="テキスト ボックス 17"/>
          <p:cNvSpPr txBox="1"/>
          <p:nvPr/>
        </p:nvSpPr>
        <p:spPr>
          <a:xfrm>
            <a:off x="179512" y="5157192"/>
            <a:ext cx="5603640" cy="1435990"/>
          </a:xfrm>
          <a:prstGeom prst="rect">
            <a:avLst/>
          </a:prstGeom>
          <a:noFill/>
          <a:ln>
            <a:noFill/>
          </a:ln>
        </p:spPr>
        <p:txBody>
          <a:bodyPr wrap="square" lIns="96222" tIns="48111" rIns="96222" bIns="48111" rtlCol="0">
            <a:spAutoFit/>
          </a:bodyPr>
          <a:lstStyle/>
          <a:p>
            <a:pPr>
              <a:spcBef>
                <a:spcPts val="600"/>
              </a:spcBef>
            </a:pPr>
            <a:r>
              <a:rPr lang="ja-JP" altLang="en-US" dirty="0" smtClean="0">
                <a:solidFill>
                  <a:prstClr val="black"/>
                </a:solidFill>
                <a:latin typeface="HG丸ｺﾞｼｯｸM-PRO" panose="020F0600000000000000" pitchFamily="50" charset="-128"/>
                <a:ea typeface="HG丸ｺﾞｼｯｸM-PRO" panose="020F0600000000000000" pitchFamily="50" charset="-128"/>
              </a:rPr>
              <a:t>〇　地域の災害リスクを再確認</a:t>
            </a:r>
            <a:endParaRPr lang="en-US" altLang="ja-JP" dirty="0" smtClean="0">
              <a:solidFill>
                <a:prstClr val="black"/>
              </a:solidFill>
              <a:latin typeface="HG丸ｺﾞｼｯｸM-PRO" panose="020F0600000000000000" pitchFamily="50" charset="-128"/>
              <a:ea typeface="HG丸ｺﾞｼｯｸM-PRO" panose="020F0600000000000000" pitchFamily="50" charset="-128"/>
            </a:endParaRPr>
          </a:p>
          <a:p>
            <a:pPr>
              <a:spcBef>
                <a:spcPts val="600"/>
              </a:spcBef>
            </a:pPr>
            <a:r>
              <a:rPr lang="ja-JP" altLang="en-US" dirty="0" smtClean="0">
                <a:solidFill>
                  <a:prstClr val="black"/>
                </a:solidFill>
                <a:latin typeface="HG丸ｺﾞｼｯｸM-PRO" panose="020F0600000000000000" pitchFamily="50" charset="-128"/>
                <a:ea typeface="HG丸ｺﾞｼｯｸM-PRO" panose="020F0600000000000000" pitchFamily="50" charset="-128"/>
              </a:rPr>
              <a:t>〇　呼びかけ避難や率先避難のための体制づくり</a:t>
            </a:r>
            <a:endParaRPr lang="en-US" altLang="ja-JP" dirty="0" smtClean="0">
              <a:solidFill>
                <a:prstClr val="black"/>
              </a:solidFill>
              <a:latin typeface="HG丸ｺﾞｼｯｸM-PRO" panose="020F0600000000000000" pitchFamily="50" charset="-128"/>
              <a:ea typeface="HG丸ｺﾞｼｯｸM-PRO" panose="020F0600000000000000" pitchFamily="50" charset="-128"/>
            </a:endParaRPr>
          </a:p>
          <a:p>
            <a:pPr>
              <a:spcBef>
                <a:spcPts val="600"/>
              </a:spcBef>
            </a:pPr>
            <a:r>
              <a:rPr lang="ja-JP" altLang="en-US" dirty="0" smtClean="0">
                <a:solidFill>
                  <a:prstClr val="black"/>
                </a:solidFill>
                <a:latin typeface="HG丸ｺﾞｼｯｸM-PRO" panose="020F0600000000000000" pitchFamily="50" charset="-128"/>
                <a:ea typeface="HG丸ｺﾞｼｯｸM-PRO" panose="020F0600000000000000" pitchFamily="50" charset="-128"/>
              </a:rPr>
              <a:t>〇　避難を牽引する地域防災リーダーの設定</a:t>
            </a:r>
            <a:endParaRPr lang="en-US" altLang="ja-JP" dirty="0" smtClean="0">
              <a:solidFill>
                <a:prstClr val="black"/>
              </a:solidFill>
              <a:latin typeface="HG丸ｺﾞｼｯｸM-PRO" panose="020F0600000000000000" pitchFamily="50" charset="-128"/>
              <a:ea typeface="HG丸ｺﾞｼｯｸM-PRO" panose="020F0600000000000000" pitchFamily="50" charset="-128"/>
            </a:endParaRPr>
          </a:p>
          <a:p>
            <a:pPr>
              <a:spcBef>
                <a:spcPts val="600"/>
              </a:spcBef>
            </a:pPr>
            <a:r>
              <a:rPr lang="ja-JP" altLang="en-US" dirty="0" smtClean="0">
                <a:solidFill>
                  <a:prstClr val="black"/>
                </a:solidFill>
                <a:latin typeface="HG丸ｺﾞｼｯｸM-PRO" panose="020F0600000000000000" pitchFamily="50" charset="-128"/>
                <a:ea typeface="HG丸ｺﾞｼｯｸM-PRO" panose="020F0600000000000000" pitchFamily="50" charset="-128"/>
              </a:rPr>
              <a:t>〇　地域における継続的な避難訓練</a:t>
            </a:r>
            <a:endParaRPr lang="ja-JP" altLang="en-US" dirty="0">
              <a:solidFill>
                <a:prstClr val="black"/>
              </a:solidFill>
              <a:latin typeface="HG丸ｺﾞｼｯｸM-PRO" panose="020F0600000000000000" pitchFamily="50" charset="-128"/>
              <a:ea typeface="HG丸ｺﾞｼｯｸM-PRO" panose="020F0600000000000000" pitchFamily="50" charset="-128"/>
            </a:endParaRPr>
          </a:p>
        </p:txBody>
      </p:sp>
      <p:sp>
        <p:nvSpPr>
          <p:cNvPr id="19" name="テキスト ボックス 18"/>
          <p:cNvSpPr txBox="1"/>
          <p:nvPr/>
        </p:nvSpPr>
        <p:spPr>
          <a:xfrm>
            <a:off x="139464" y="4434025"/>
            <a:ext cx="8897031" cy="651159"/>
          </a:xfrm>
          <a:prstGeom prst="rect">
            <a:avLst/>
          </a:prstGeom>
          <a:noFill/>
        </p:spPr>
        <p:txBody>
          <a:bodyPr wrap="square" lIns="96222" tIns="48111" rIns="96222" bIns="48111" rtlCol="0">
            <a:spAutoFit/>
          </a:bodyPr>
          <a:lstStyle/>
          <a:p>
            <a:r>
              <a:rPr lang="ja-JP" altLang="en-US" b="1" dirty="0" smtClean="0">
                <a:solidFill>
                  <a:srgbClr val="FF3300"/>
                </a:solidFill>
                <a:latin typeface="HG丸ｺﾞｼｯｸM-PRO" panose="020F0600000000000000" pitchFamily="50" charset="-128"/>
                <a:ea typeface="HG丸ｺﾞｼｯｸM-PRO" panose="020F0600000000000000" pitchFamily="50" charset="-128"/>
              </a:rPr>
              <a:t>災害リスクを抱える地域で、地域住民による自主的な避難体制づくりを、県と市町が一体となって推進</a:t>
            </a:r>
            <a:endParaRPr lang="en-US" altLang="ja-JP" b="1" dirty="0" smtClean="0">
              <a:solidFill>
                <a:srgbClr val="FF3300"/>
              </a:solidFill>
              <a:latin typeface="HG丸ｺﾞｼｯｸM-PRO" panose="020F0600000000000000" pitchFamily="50" charset="-128"/>
              <a:ea typeface="HG丸ｺﾞｼｯｸM-PRO" panose="020F0600000000000000" pitchFamily="50" charset="-128"/>
            </a:endParaRPr>
          </a:p>
        </p:txBody>
      </p:sp>
      <p:sp>
        <p:nvSpPr>
          <p:cNvPr id="21" name="正方形/長方形 20"/>
          <p:cNvSpPr/>
          <p:nvPr/>
        </p:nvSpPr>
        <p:spPr>
          <a:xfrm>
            <a:off x="64112" y="789642"/>
            <a:ext cx="8972383" cy="3310291"/>
          </a:xfrm>
          <a:prstGeom prst="rect">
            <a:avLst/>
          </a:prstGeom>
          <a:noFill/>
          <a:ln>
            <a:solidFill>
              <a:srgbClr val="ED47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30491219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60765" y="0"/>
            <a:ext cx="7107382" cy="906921"/>
          </a:xfrm>
        </p:spPr>
        <p:txBody>
          <a:bodyPr>
            <a:normAutofit/>
          </a:bodyPr>
          <a:lstStyle/>
          <a:p>
            <a:r>
              <a:rPr lang="ja-JP" altLang="en-US" sz="3600" dirty="0">
                <a:solidFill>
                  <a:srgbClr val="C00000"/>
                </a:solidFill>
              </a:rPr>
              <a:t>率先避難の</a:t>
            </a:r>
            <a:r>
              <a:rPr lang="ja-JP" altLang="en-US" sz="3600" dirty="0" smtClean="0">
                <a:solidFill>
                  <a:srgbClr val="C00000"/>
                </a:solidFill>
              </a:rPr>
              <a:t>体制づくり⇒避難訓練</a:t>
            </a:r>
            <a:endParaRPr lang="ja-JP" altLang="en-US" sz="3600" u="dbl" dirty="0">
              <a:solidFill>
                <a:srgbClr val="C00000"/>
              </a:solidFill>
              <a:uFill>
                <a:solidFill>
                  <a:srgbClr val="C00000"/>
                </a:solidFill>
              </a:uFill>
            </a:endParaRPr>
          </a:p>
        </p:txBody>
      </p:sp>
      <p:sp>
        <p:nvSpPr>
          <p:cNvPr id="3" name="テキスト ボックス 2"/>
          <p:cNvSpPr txBox="1"/>
          <p:nvPr/>
        </p:nvSpPr>
        <p:spPr>
          <a:xfrm>
            <a:off x="341119" y="879763"/>
            <a:ext cx="8683434" cy="5570756"/>
          </a:xfrm>
          <a:prstGeom prst="rect">
            <a:avLst/>
          </a:prstGeom>
          <a:noFill/>
        </p:spPr>
        <p:txBody>
          <a:bodyPr wrap="square" rtlCol="0">
            <a:spAutoFit/>
          </a:bodyPr>
          <a:lstStyle/>
          <a:p>
            <a:r>
              <a:rPr lang="ja-JP" altLang="en-US" sz="3600" dirty="0" smtClean="0">
                <a:solidFill>
                  <a:prstClr val="black"/>
                </a:solidFill>
              </a:rPr>
              <a:t>　</a:t>
            </a:r>
            <a:r>
              <a:rPr lang="ja-JP" altLang="en-US" sz="3200" dirty="0" smtClean="0">
                <a:solidFill>
                  <a:prstClr val="black"/>
                </a:solidFill>
              </a:rPr>
              <a:t>・声のかけやすい１０世帯以内が目安で、</a:t>
            </a:r>
            <a:endParaRPr lang="en-US" altLang="ja-JP" sz="3200" dirty="0" smtClean="0">
              <a:solidFill>
                <a:prstClr val="black"/>
              </a:solidFill>
            </a:endParaRPr>
          </a:p>
          <a:p>
            <a:r>
              <a:rPr lang="ja-JP" altLang="en-US" sz="3200" dirty="0">
                <a:solidFill>
                  <a:prstClr val="black"/>
                </a:solidFill>
              </a:rPr>
              <a:t>　</a:t>
            </a:r>
            <a:r>
              <a:rPr lang="ja-JP" altLang="en-US" sz="3200" dirty="0" smtClean="0">
                <a:solidFill>
                  <a:prstClr val="black"/>
                </a:solidFill>
              </a:rPr>
              <a:t>　班長は２人以上。情報を確認するリーダーは</a:t>
            </a:r>
            <a:endParaRPr lang="en-US" altLang="ja-JP" sz="3200" dirty="0" smtClean="0">
              <a:solidFill>
                <a:prstClr val="black"/>
              </a:solidFill>
            </a:endParaRPr>
          </a:p>
          <a:p>
            <a:r>
              <a:rPr lang="ja-JP" altLang="en-US" sz="3200" dirty="0">
                <a:solidFill>
                  <a:prstClr val="black"/>
                </a:solidFill>
              </a:rPr>
              <a:t>　</a:t>
            </a:r>
            <a:r>
              <a:rPr lang="ja-JP" altLang="en-US" sz="3200" dirty="0" smtClean="0">
                <a:solidFill>
                  <a:prstClr val="black"/>
                </a:solidFill>
              </a:rPr>
              <a:t>　班以外の住民でも可能</a:t>
            </a:r>
            <a:endParaRPr lang="en-US" altLang="ja-JP" sz="2400" dirty="0" smtClean="0">
              <a:solidFill>
                <a:prstClr val="black"/>
              </a:solidFill>
            </a:endParaRPr>
          </a:p>
          <a:p>
            <a:endParaRPr lang="en-US" altLang="ja-JP" sz="3200" dirty="0" smtClean="0">
              <a:solidFill>
                <a:prstClr val="black"/>
              </a:solidFill>
            </a:endParaRPr>
          </a:p>
          <a:p>
            <a:r>
              <a:rPr lang="ja-JP" altLang="en-US" sz="3200" dirty="0" smtClean="0">
                <a:solidFill>
                  <a:prstClr val="black"/>
                </a:solidFill>
              </a:rPr>
              <a:t>　・リーダーをきっかけに、班長から住民へと</a:t>
            </a:r>
            <a:endParaRPr lang="en-US" altLang="ja-JP" sz="3200" dirty="0" smtClean="0">
              <a:solidFill>
                <a:prstClr val="black"/>
              </a:solidFill>
            </a:endParaRPr>
          </a:p>
          <a:p>
            <a:r>
              <a:rPr lang="ja-JP" altLang="en-US" sz="3200" dirty="0">
                <a:solidFill>
                  <a:prstClr val="black"/>
                </a:solidFill>
              </a:rPr>
              <a:t>　</a:t>
            </a:r>
            <a:r>
              <a:rPr lang="ja-JP" altLang="en-US" sz="3200" dirty="0" smtClean="0">
                <a:solidFill>
                  <a:prstClr val="black"/>
                </a:solidFill>
              </a:rPr>
              <a:t>　　　　　　　　　電話連絡や呼びかけ訓練を実践。</a:t>
            </a:r>
            <a:endParaRPr lang="en-US" altLang="ja-JP" sz="3200" dirty="0" smtClean="0">
              <a:solidFill>
                <a:prstClr val="black"/>
              </a:solidFill>
            </a:endParaRPr>
          </a:p>
          <a:p>
            <a:r>
              <a:rPr lang="ja-JP" altLang="en-US" sz="3200" dirty="0" smtClean="0">
                <a:solidFill>
                  <a:prstClr val="black"/>
                </a:solidFill>
              </a:rPr>
              <a:t>　</a:t>
            </a:r>
            <a:endParaRPr lang="en-US" altLang="ja-JP" sz="3200" dirty="0" smtClean="0">
              <a:solidFill>
                <a:prstClr val="black"/>
              </a:solidFill>
            </a:endParaRPr>
          </a:p>
          <a:p>
            <a:endParaRPr lang="en-US" altLang="ja-JP" sz="3200" dirty="0" smtClean="0">
              <a:solidFill>
                <a:prstClr val="black"/>
              </a:solidFill>
            </a:endParaRPr>
          </a:p>
          <a:p>
            <a:r>
              <a:rPr lang="ja-JP" altLang="en-US" sz="3200" dirty="0" smtClean="0">
                <a:solidFill>
                  <a:prstClr val="black"/>
                </a:solidFill>
              </a:rPr>
              <a:t>地域の状況は様々です。</a:t>
            </a:r>
            <a:endParaRPr lang="en-US" altLang="ja-JP" sz="3200" dirty="0" smtClean="0">
              <a:solidFill>
                <a:prstClr val="black"/>
              </a:solidFill>
            </a:endParaRPr>
          </a:p>
          <a:p>
            <a:r>
              <a:rPr lang="ja-JP" altLang="en-US" sz="3200" dirty="0" smtClean="0">
                <a:solidFill>
                  <a:prstClr val="black"/>
                </a:solidFill>
              </a:rPr>
              <a:t>地域にあったやり方ですすめながら、</a:t>
            </a:r>
            <a:endParaRPr lang="en-US" altLang="ja-JP" sz="3200" dirty="0" smtClean="0">
              <a:solidFill>
                <a:prstClr val="black"/>
              </a:solidFill>
            </a:endParaRPr>
          </a:p>
          <a:p>
            <a:r>
              <a:rPr lang="ja-JP" altLang="en-US" sz="3200" dirty="0" smtClean="0">
                <a:solidFill>
                  <a:prstClr val="black"/>
                </a:solidFill>
              </a:rPr>
              <a:t>よりよい体制を作り上げて下さい。</a:t>
            </a:r>
            <a:endParaRPr lang="en-US" altLang="ja-JP" sz="3200" dirty="0" smtClean="0">
              <a:solidFill>
                <a:prstClr val="black"/>
              </a:solidFill>
            </a:endParaRPr>
          </a:p>
        </p:txBody>
      </p:sp>
      <p:sp>
        <p:nvSpPr>
          <p:cNvPr id="4" name="下矢印 3"/>
          <p:cNvSpPr/>
          <p:nvPr/>
        </p:nvSpPr>
        <p:spPr>
          <a:xfrm>
            <a:off x="3865616" y="4214948"/>
            <a:ext cx="1149532" cy="496388"/>
          </a:xfrm>
          <a:prstGeom prst="downArrow">
            <a:avLst>
              <a:gd name="adj1" fmla="val 50000"/>
              <a:gd name="adj2" fmla="val 60526"/>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pic>
        <p:nvPicPr>
          <p:cNvPr id="5" name="図 4"/>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72397" y="5445037"/>
            <a:ext cx="902335" cy="1246505"/>
          </a:xfrm>
          <a:prstGeom prst="rect">
            <a:avLst/>
          </a:prstGeom>
          <a:noFill/>
          <a:ln>
            <a:noFill/>
          </a:ln>
        </p:spPr>
      </p:pic>
      <p:sp>
        <p:nvSpPr>
          <p:cNvPr id="6" name="テキスト ボックス 27"/>
          <p:cNvSpPr txBox="1"/>
          <p:nvPr/>
        </p:nvSpPr>
        <p:spPr>
          <a:xfrm rot="20752723">
            <a:off x="5821256" y="4450254"/>
            <a:ext cx="2695418" cy="522163"/>
          </a:xfrm>
          <a:prstGeom prst="wedgeRoundRectCallout">
            <a:avLst>
              <a:gd name="adj1" fmla="val 20871"/>
              <a:gd name="adj2" fmla="val 197592"/>
              <a:gd name="adj3" fmla="val 16667"/>
            </a:avLst>
          </a:prstGeom>
          <a:solidFill>
            <a:schemeClr val="accent6">
              <a:lumMod val="20000"/>
              <a:lumOff val="80000"/>
            </a:schemeClr>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3600"/>
              </a:lnSpc>
            </a:pPr>
            <a:r>
              <a:rPr lang="ja-JP" altLang="en-US" sz="2400" kern="100" dirty="0">
                <a:ln w="9525" cap="rnd" cmpd="sng" algn="ctr">
                  <a:solidFill>
                    <a:srgbClr val="FF0000"/>
                  </a:solidFill>
                  <a:prstDash val="solid"/>
                  <a:bevel/>
                </a:ln>
                <a:solidFill>
                  <a:srgbClr val="FFFF00"/>
                </a:solidFill>
                <a:effectLst>
                  <a:outerShdw blurRad="50800" dist="38100" dir="2700000" algn="tl">
                    <a:srgbClr val="000000">
                      <a:alpha val="40000"/>
                    </a:srgbClr>
                  </a:outerShdw>
                </a:effectLst>
                <a:latin typeface="ＭＳ 明朝" panose="02020609040205080304" pitchFamily="17" charset="-128"/>
                <a:ea typeface="HGP創英角ｺﾞｼｯｸUB" panose="020B0900000000000000" pitchFamily="50" charset="-128"/>
                <a:cs typeface="Times New Roman" panose="02020603050405020304" pitchFamily="18" charset="0"/>
              </a:rPr>
              <a:t>逃げ遅れゼロへ！</a:t>
            </a:r>
            <a:endParaRPr lang="ja-JP" altLang="en-US" sz="1100" kern="100" dirty="0">
              <a:solidFill>
                <a:prstClr val="black"/>
              </a:solidFill>
              <a:latin typeface="ＭＳ 明朝" panose="02020609040205080304" pitchFamily="17" charset="-128"/>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6163604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9008" y="26126"/>
            <a:ext cx="8854734" cy="627017"/>
          </a:xfrm>
        </p:spPr>
        <p:txBody>
          <a:bodyPr>
            <a:normAutofit fontScale="90000"/>
          </a:bodyPr>
          <a:lstStyle/>
          <a:p>
            <a:r>
              <a:rPr lang="ja-JP" altLang="en-US" sz="3600" dirty="0">
                <a:solidFill>
                  <a:srgbClr val="C00000"/>
                </a:solidFill>
              </a:rPr>
              <a:t>率先避難の</a:t>
            </a:r>
            <a:r>
              <a:rPr lang="ja-JP" altLang="en-US" sz="3600" dirty="0" smtClean="0">
                <a:solidFill>
                  <a:srgbClr val="C00000"/>
                </a:solidFill>
              </a:rPr>
              <a:t>体制づくり⇒マイタイムラインの検討を</a:t>
            </a:r>
            <a:endParaRPr lang="ja-JP" altLang="en-US" sz="3600" u="dbl" dirty="0">
              <a:solidFill>
                <a:srgbClr val="C00000"/>
              </a:solidFill>
              <a:uFill>
                <a:solidFill>
                  <a:srgbClr val="C00000"/>
                </a:solidFill>
              </a:uFill>
            </a:endParaRPr>
          </a:p>
        </p:txBody>
      </p:sp>
      <p:sp>
        <p:nvSpPr>
          <p:cNvPr id="3" name="テキスト ボックス 2"/>
          <p:cNvSpPr txBox="1"/>
          <p:nvPr/>
        </p:nvSpPr>
        <p:spPr>
          <a:xfrm>
            <a:off x="182879" y="971204"/>
            <a:ext cx="8974183" cy="1384995"/>
          </a:xfrm>
          <a:prstGeom prst="rect">
            <a:avLst/>
          </a:prstGeom>
          <a:noFill/>
        </p:spPr>
        <p:txBody>
          <a:bodyPr wrap="square" rtlCol="0">
            <a:spAutoFit/>
          </a:bodyPr>
          <a:lstStyle/>
          <a:p>
            <a:r>
              <a:rPr lang="ja-JP" altLang="en-US" sz="2800" dirty="0" smtClean="0">
                <a:solidFill>
                  <a:prstClr val="black"/>
                </a:solidFill>
              </a:rPr>
              <a:t>　</a:t>
            </a:r>
            <a:r>
              <a:rPr lang="ja-JP" altLang="en-US" sz="2800" dirty="0">
                <a:solidFill>
                  <a:prstClr val="black"/>
                </a:solidFill>
              </a:rPr>
              <a:t>避難の呼びかけがあったら</a:t>
            </a:r>
            <a:r>
              <a:rPr lang="ja-JP" altLang="en-US" sz="2800" u="sng" dirty="0">
                <a:solidFill>
                  <a:prstClr val="black"/>
                </a:solidFill>
              </a:rPr>
              <a:t>すぐに避難できるよう、</a:t>
            </a:r>
            <a:r>
              <a:rPr lang="ja-JP" altLang="en-US" sz="2800" dirty="0" smtClean="0">
                <a:solidFill>
                  <a:prstClr val="black"/>
                </a:solidFill>
              </a:rPr>
              <a:t>地域の避難体制に</a:t>
            </a:r>
            <a:r>
              <a:rPr lang="ja-JP" altLang="en-US" sz="2800" dirty="0">
                <a:solidFill>
                  <a:prstClr val="black"/>
                </a:solidFill>
              </a:rPr>
              <a:t>合わせて</a:t>
            </a:r>
            <a:r>
              <a:rPr lang="ja-JP" altLang="en-US" sz="2800" dirty="0" smtClean="0">
                <a:solidFill>
                  <a:prstClr val="black"/>
                </a:solidFill>
              </a:rPr>
              <a:t>、個人や家族で、</a:t>
            </a:r>
            <a:r>
              <a:rPr lang="ja-JP" altLang="en-US" sz="2800" u="sng" dirty="0" smtClean="0">
                <a:solidFill>
                  <a:srgbClr val="FF0000"/>
                </a:solidFill>
              </a:rPr>
              <a:t>「いつ、誰が、何を」するのかを、事前に、検討して整理</a:t>
            </a:r>
            <a:r>
              <a:rPr lang="ja-JP" altLang="en-US" sz="2800" dirty="0" smtClean="0">
                <a:solidFill>
                  <a:prstClr val="black"/>
                </a:solidFill>
              </a:rPr>
              <a:t>しておきましょう！</a:t>
            </a:r>
            <a:endParaRPr lang="en-US" altLang="ja-JP" sz="2800" dirty="0">
              <a:solidFill>
                <a:prstClr val="black"/>
              </a:solidFill>
            </a:endParaRPr>
          </a:p>
        </p:txBody>
      </p:sp>
      <p:sp>
        <p:nvSpPr>
          <p:cNvPr id="7" name="下矢印 6"/>
          <p:cNvSpPr/>
          <p:nvPr/>
        </p:nvSpPr>
        <p:spPr>
          <a:xfrm>
            <a:off x="3885258" y="2313063"/>
            <a:ext cx="1149532" cy="248194"/>
          </a:xfrm>
          <a:prstGeom prst="downArrow">
            <a:avLst>
              <a:gd name="adj1" fmla="val 50000"/>
              <a:gd name="adj2" fmla="val 60526"/>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8" name="テキスト ボックス 7"/>
          <p:cNvSpPr txBox="1"/>
          <p:nvPr/>
        </p:nvSpPr>
        <p:spPr>
          <a:xfrm>
            <a:off x="2356907" y="2626567"/>
            <a:ext cx="4226775" cy="461665"/>
          </a:xfrm>
          <a:prstGeom prst="rect">
            <a:avLst/>
          </a:prstGeom>
          <a:solidFill>
            <a:schemeClr val="accent1">
              <a:lumMod val="40000"/>
              <a:lumOff val="60000"/>
            </a:schemeClr>
          </a:solidFill>
          <a:ln w="38100">
            <a:solidFill>
              <a:srgbClr val="0070C0"/>
            </a:solidFill>
          </a:ln>
        </p:spPr>
        <p:txBody>
          <a:bodyPr wrap="square" rtlCol="0">
            <a:spAutoFit/>
          </a:bodyPr>
          <a:lstStyle/>
          <a:p>
            <a:pPr algn="ctr"/>
            <a:r>
              <a:rPr kumimoji="1" lang="ja-JP" altLang="en-US" sz="2400" dirty="0" smtClean="0"/>
              <a:t>マイタイムラインを作成</a:t>
            </a:r>
            <a:endParaRPr kumimoji="1" lang="ja-JP" altLang="en-US" sz="2400" dirty="0"/>
          </a:p>
        </p:txBody>
      </p:sp>
      <p:graphicFrame>
        <p:nvGraphicFramePr>
          <p:cNvPr id="9" name="表 8"/>
          <p:cNvGraphicFramePr>
            <a:graphicFrameLocks noGrp="1"/>
          </p:cNvGraphicFramePr>
          <p:nvPr>
            <p:extLst>
              <p:ext uri="{D42A27DB-BD31-4B8C-83A1-F6EECF244321}">
                <p14:modId xmlns:p14="http://schemas.microsoft.com/office/powerpoint/2010/main" val="677375253"/>
              </p:ext>
            </p:extLst>
          </p:nvPr>
        </p:nvGraphicFramePr>
        <p:xfrm>
          <a:off x="13063" y="3174266"/>
          <a:ext cx="9110685" cy="3113989"/>
        </p:xfrm>
        <a:graphic>
          <a:graphicData uri="http://schemas.openxmlformats.org/drawingml/2006/table">
            <a:tbl>
              <a:tblPr firstRow="1" bandRow="1">
                <a:tableStyleId>{5C22544A-7EE6-4342-B048-85BDC9FD1C3A}</a:tableStyleId>
              </a:tblPr>
              <a:tblGrid>
                <a:gridCol w="633860">
                  <a:extLst>
                    <a:ext uri="{9D8B030D-6E8A-4147-A177-3AD203B41FA5}">
                      <a16:colId xmlns:a16="http://schemas.microsoft.com/office/drawing/2014/main" val="20000"/>
                    </a:ext>
                  </a:extLst>
                </a:gridCol>
                <a:gridCol w="1858933">
                  <a:extLst>
                    <a:ext uri="{9D8B030D-6E8A-4147-A177-3AD203B41FA5}">
                      <a16:colId xmlns:a16="http://schemas.microsoft.com/office/drawing/2014/main" val="20001"/>
                    </a:ext>
                  </a:extLst>
                </a:gridCol>
                <a:gridCol w="1831013">
                  <a:extLst>
                    <a:ext uri="{9D8B030D-6E8A-4147-A177-3AD203B41FA5}">
                      <a16:colId xmlns:a16="http://schemas.microsoft.com/office/drawing/2014/main" val="20002"/>
                    </a:ext>
                  </a:extLst>
                </a:gridCol>
                <a:gridCol w="2142308">
                  <a:extLst>
                    <a:ext uri="{9D8B030D-6E8A-4147-A177-3AD203B41FA5}">
                      <a16:colId xmlns:a16="http://schemas.microsoft.com/office/drawing/2014/main" val="20003"/>
                    </a:ext>
                  </a:extLst>
                </a:gridCol>
                <a:gridCol w="2644571">
                  <a:extLst>
                    <a:ext uri="{9D8B030D-6E8A-4147-A177-3AD203B41FA5}">
                      <a16:colId xmlns:a16="http://schemas.microsoft.com/office/drawing/2014/main" val="20004"/>
                    </a:ext>
                  </a:extLst>
                </a:gridCol>
              </a:tblGrid>
              <a:tr h="645941">
                <a:tc>
                  <a:txBody>
                    <a:bodyPr/>
                    <a:lstStyle/>
                    <a:p>
                      <a:endParaRPr kumimoji="1" lang="ja-JP" altLang="en-US" sz="1400" dirty="0"/>
                    </a:p>
                  </a:txBody>
                  <a:tcPr/>
                </a:tc>
                <a:tc>
                  <a:txBody>
                    <a:bodyPr/>
                    <a:lstStyle/>
                    <a:p>
                      <a:r>
                        <a:rPr kumimoji="1" lang="ja-JP" altLang="en-US" sz="1400" dirty="0" smtClean="0"/>
                        <a:t>大雨の前日～</a:t>
                      </a:r>
                      <a:endParaRPr kumimoji="1" lang="en-US" altLang="ja-JP" sz="1400" dirty="0" smtClean="0"/>
                    </a:p>
                    <a:p>
                      <a:r>
                        <a:rPr kumimoji="1" lang="ja-JP" altLang="en-US" sz="1400" dirty="0" smtClean="0"/>
                        <a:t>（雨が降り始める）</a:t>
                      </a:r>
                      <a:endParaRPr kumimoji="1" lang="ja-JP" altLang="en-US" sz="1400" dirty="0"/>
                    </a:p>
                  </a:txBody>
                  <a:tcPr/>
                </a:tc>
                <a:tc>
                  <a:txBody>
                    <a:bodyPr/>
                    <a:lstStyle/>
                    <a:p>
                      <a:r>
                        <a:rPr kumimoji="1" lang="ja-JP" altLang="en-US" sz="1400" dirty="0" smtClean="0"/>
                        <a:t>大雨の数時間前</a:t>
                      </a:r>
                      <a:endParaRPr kumimoji="1" lang="en-US" altLang="ja-JP" sz="1400" dirty="0" smtClean="0"/>
                    </a:p>
                    <a:p>
                      <a:r>
                        <a:rPr kumimoji="1" lang="ja-JP" altLang="en-US" sz="1400" dirty="0" smtClean="0"/>
                        <a:t>（警戒レベル３　高齢者等避難発令）</a:t>
                      </a:r>
                      <a:endParaRPr kumimoji="1" lang="ja-JP" altLang="en-US" sz="1400" dirty="0"/>
                    </a:p>
                  </a:txBody>
                  <a:tcPr/>
                </a:tc>
                <a:tc>
                  <a:txBody>
                    <a:bodyPr/>
                    <a:lstStyle/>
                    <a:p>
                      <a:r>
                        <a:rPr kumimoji="1" lang="ja-JP" altLang="en-US" sz="1400" dirty="0" smtClean="0"/>
                        <a:t>大雨となる</a:t>
                      </a:r>
                      <a:endParaRPr kumimoji="1" lang="en-US" altLang="ja-JP" sz="1400" dirty="0" smtClean="0"/>
                    </a:p>
                    <a:p>
                      <a:r>
                        <a:rPr kumimoji="1" lang="ja-JP" altLang="en-US" sz="1400" dirty="0" smtClean="0"/>
                        <a:t>（警戒レベル４　避難指示発令）</a:t>
                      </a:r>
                      <a:endParaRPr kumimoji="1" lang="ja-JP" altLang="en-US" sz="1400" dirty="0"/>
                    </a:p>
                  </a:txBody>
                  <a:tcPr/>
                </a:tc>
                <a:tc>
                  <a:txBody>
                    <a:bodyPr/>
                    <a:lstStyle/>
                    <a:p>
                      <a:r>
                        <a:rPr kumimoji="1" lang="ja-JP" altLang="en-US" sz="1400" dirty="0" smtClean="0"/>
                        <a:t>避難所到着</a:t>
                      </a:r>
                      <a:endParaRPr kumimoji="1" lang="en-US" altLang="ja-JP" sz="1400" dirty="0" smtClean="0"/>
                    </a:p>
                    <a:p>
                      <a:r>
                        <a:rPr kumimoji="1" lang="ja-JP" altLang="en-US" sz="1400" dirty="0" smtClean="0"/>
                        <a:t>（避難所まで約１５分）</a:t>
                      </a:r>
                      <a:endParaRPr kumimoji="1" lang="ja-JP" altLang="en-US" sz="1400" dirty="0"/>
                    </a:p>
                  </a:txBody>
                  <a:tcPr/>
                </a:tc>
                <a:extLst>
                  <a:ext uri="{0D108BD9-81ED-4DB2-BD59-A6C34878D82A}">
                    <a16:rowId xmlns:a16="http://schemas.microsoft.com/office/drawing/2014/main" val="10000"/>
                  </a:ext>
                </a:extLst>
              </a:tr>
              <a:tr h="1182865">
                <a:tc>
                  <a:txBody>
                    <a:bodyPr/>
                    <a:lstStyle/>
                    <a:p>
                      <a:r>
                        <a:rPr kumimoji="1" lang="ja-JP" altLang="en-US" sz="1400" dirty="0" smtClean="0"/>
                        <a:t>地域</a:t>
                      </a:r>
                      <a:endParaRPr kumimoji="1" lang="ja-JP" altLang="en-US" sz="1400" dirty="0"/>
                    </a:p>
                  </a:txBody>
                  <a:tcPr/>
                </a:tc>
                <a:tc>
                  <a:txBody>
                    <a:bodyPr/>
                    <a:lstStyle/>
                    <a:p>
                      <a:r>
                        <a:rPr kumimoji="1" lang="ja-JP" altLang="en-US" sz="1400" dirty="0" smtClean="0"/>
                        <a:t>・気象・防災情報収集</a:t>
                      </a:r>
                      <a:endParaRPr kumimoji="1" lang="ja-JP" alt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・リーダーが防災</a:t>
                      </a:r>
                      <a:r>
                        <a:rPr kumimoji="1" lang="en-US" altLang="ja-JP" sz="1400" dirty="0" smtClean="0"/>
                        <a:t> </a:t>
                      </a:r>
                      <a:r>
                        <a:rPr kumimoji="1" lang="ja-JP" altLang="en-US" sz="1400" dirty="0" smtClean="0"/>
                        <a:t>メー</a:t>
                      </a:r>
                      <a:endParaRPr kumimoji="1" lang="en-US" altLang="ja-JP"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smtClean="0"/>
                        <a:t>  </a:t>
                      </a:r>
                      <a:r>
                        <a:rPr kumimoji="1" lang="ja-JP" altLang="en-US" sz="1400" dirty="0" smtClean="0"/>
                        <a:t>ル</a:t>
                      </a:r>
                      <a:r>
                        <a:rPr kumimoji="1" lang="en-US" altLang="ja-JP" sz="1400" dirty="0" smtClean="0"/>
                        <a:t> </a:t>
                      </a:r>
                      <a:r>
                        <a:rPr kumimoji="1" lang="ja-JP" altLang="en-US" sz="1400" dirty="0" smtClean="0"/>
                        <a:t>等で確認し、</a:t>
                      </a:r>
                      <a:r>
                        <a:rPr kumimoji="1" lang="en-US" altLang="ja-JP" sz="1400" dirty="0" smtClean="0"/>
                        <a:t> </a:t>
                      </a:r>
                      <a:r>
                        <a:rPr kumimoji="1" lang="ja-JP" altLang="en-US" sz="1400" dirty="0" smtClean="0"/>
                        <a:t>連絡</a:t>
                      </a:r>
                      <a:endParaRPr kumimoji="1" lang="en-US" altLang="ja-JP"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smtClean="0"/>
                        <a:t>  </a:t>
                      </a:r>
                      <a:r>
                        <a:rPr kumimoji="1" lang="ja-JP" altLang="en-US" sz="1400" dirty="0" smtClean="0"/>
                        <a:t>網で要</a:t>
                      </a:r>
                      <a:r>
                        <a:rPr kumimoji="1" lang="en-US" altLang="ja-JP" sz="1400" dirty="0" smtClean="0"/>
                        <a:t> </a:t>
                      </a:r>
                      <a:r>
                        <a:rPr kumimoji="1" lang="ja-JP" altLang="en-US" sz="1400" dirty="0" smtClean="0"/>
                        <a:t>配慮者の避</a:t>
                      </a:r>
                      <a:endParaRPr kumimoji="1" lang="en-US" altLang="ja-JP"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smtClean="0"/>
                        <a:t>  </a:t>
                      </a:r>
                      <a:r>
                        <a:rPr kumimoji="1" lang="ja-JP" altLang="en-US" sz="1400" dirty="0" smtClean="0"/>
                        <a:t>難を呼びかけ</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・リーダーが、防災</a:t>
                      </a:r>
                      <a:r>
                        <a:rPr kumimoji="1" lang="en-US" altLang="ja-JP" sz="1400" dirty="0" smtClean="0"/>
                        <a:t>  </a:t>
                      </a:r>
                      <a:r>
                        <a:rPr kumimoji="1" lang="ja-JP" altLang="en-US" sz="1400" dirty="0" smtClean="0"/>
                        <a:t>メール</a:t>
                      </a:r>
                      <a:endParaRPr kumimoji="1" lang="en-US" altLang="ja-JP"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smtClean="0"/>
                        <a:t>  </a:t>
                      </a:r>
                      <a:r>
                        <a:rPr kumimoji="1" lang="ja-JP" altLang="en-US" sz="1400" dirty="0" smtClean="0"/>
                        <a:t>等で確認し、連絡網で全</a:t>
                      </a:r>
                      <a:r>
                        <a:rPr kumimoji="1" lang="en-US" altLang="ja-JP" sz="140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smtClean="0"/>
                        <a:t>  </a:t>
                      </a:r>
                      <a:r>
                        <a:rPr kumimoji="1" lang="ja-JP" altLang="en-US" sz="1400" dirty="0" smtClean="0"/>
                        <a:t>員の避</a:t>
                      </a:r>
                      <a:r>
                        <a:rPr kumimoji="1" lang="en-US" altLang="ja-JP" sz="1400" dirty="0" smtClean="0"/>
                        <a:t> </a:t>
                      </a:r>
                      <a:r>
                        <a:rPr kumimoji="1" lang="ja-JP" altLang="en-US" sz="1400" dirty="0" smtClean="0"/>
                        <a:t>難を呼びかけ</a:t>
                      </a:r>
                    </a:p>
                    <a:p>
                      <a:endParaRPr kumimoji="1" lang="ja-JP" altLang="en-US" sz="1400" dirty="0"/>
                    </a:p>
                  </a:txBody>
                  <a:tcPr/>
                </a:tc>
                <a:tc>
                  <a:txBody>
                    <a:bodyPr/>
                    <a:lstStyle/>
                    <a:p>
                      <a:r>
                        <a:rPr kumimoji="1" lang="ja-JP" altLang="en-US" sz="1400" dirty="0" smtClean="0"/>
                        <a:t>・避難を呼びかけた班員の避難状況を確認</a:t>
                      </a:r>
                      <a:endParaRPr kumimoji="1" lang="en-US" altLang="ja-JP" sz="1400" dirty="0" smtClean="0"/>
                    </a:p>
                    <a:p>
                      <a:r>
                        <a:rPr kumimoji="1" lang="ja-JP" altLang="en-US" sz="1400" dirty="0" smtClean="0"/>
                        <a:t>・立ち退き避難が必要な方で、避難していない人には、再度、電話で避難を呼び</a:t>
                      </a:r>
                      <a:r>
                        <a:rPr kumimoji="1" lang="en-US" altLang="ja-JP" sz="1400" dirty="0" smtClean="0"/>
                        <a:t> </a:t>
                      </a:r>
                      <a:r>
                        <a:rPr kumimoji="1" lang="ja-JP" altLang="en-US" sz="1400" dirty="0" smtClean="0"/>
                        <a:t>かけ</a:t>
                      </a:r>
                      <a:endParaRPr kumimoji="1" lang="ja-JP" altLang="en-US" sz="1400" dirty="0"/>
                    </a:p>
                  </a:txBody>
                  <a:tcPr/>
                </a:tc>
                <a:extLst>
                  <a:ext uri="{0D108BD9-81ED-4DB2-BD59-A6C34878D82A}">
                    <a16:rowId xmlns:a16="http://schemas.microsoft.com/office/drawing/2014/main" val="10001"/>
                  </a:ext>
                </a:extLst>
              </a:tr>
              <a:tr h="1199604">
                <a:tc>
                  <a:txBody>
                    <a:bodyPr/>
                    <a:lstStyle/>
                    <a:p>
                      <a:r>
                        <a:rPr kumimoji="1" lang="ja-JP" altLang="en-US" sz="1400" dirty="0" smtClean="0"/>
                        <a:t>個人家族</a:t>
                      </a:r>
                      <a:endParaRPr kumimoji="1" lang="ja-JP" altLang="en-US" sz="1400" dirty="0"/>
                    </a:p>
                  </a:txBody>
                  <a:tcPr/>
                </a:tc>
                <a:tc>
                  <a:txBody>
                    <a:bodyPr/>
                    <a:lstStyle/>
                    <a:p>
                      <a:r>
                        <a:rPr kumimoji="1" lang="ja-JP" altLang="en-US" sz="1400" dirty="0" smtClean="0"/>
                        <a:t>・気象・防災情報収集</a:t>
                      </a:r>
                      <a:endParaRPr kumimoji="1" lang="en-US" altLang="ja-JP" sz="1400" dirty="0" smtClean="0"/>
                    </a:p>
                    <a:p>
                      <a:r>
                        <a:rPr kumimoji="1" lang="ja-JP" altLang="en-US" sz="1400" dirty="0" smtClean="0"/>
                        <a:t>・ハザードマップ確認</a:t>
                      </a:r>
                      <a:endParaRPr kumimoji="1" lang="en-US" altLang="ja-JP" sz="1400" dirty="0" smtClean="0"/>
                    </a:p>
                    <a:p>
                      <a:r>
                        <a:rPr kumimoji="1" lang="ja-JP" altLang="en-US" sz="1400" dirty="0" smtClean="0"/>
                        <a:t>・備蓄や非常持</a:t>
                      </a:r>
                      <a:r>
                        <a:rPr kumimoji="1" lang="ja-JP" altLang="en-US" sz="1400" baseline="0" dirty="0" smtClean="0"/>
                        <a:t>出</a:t>
                      </a:r>
                      <a:r>
                        <a:rPr kumimoji="1" lang="ja-JP" altLang="en-US" sz="1400" dirty="0" smtClean="0"/>
                        <a:t>品</a:t>
                      </a:r>
                      <a:endParaRPr kumimoji="1" lang="en-US" altLang="ja-JP" sz="1400" dirty="0" smtClean="0"/>
                    </a:p>
                    <a:p>
                      <a:r>
                        <a:rPr kumimoji="1" lang="en-US" altLang="ja-JP" sz="1400" dirty="0" smtClean="0"/>
                        <a:t>  </a:t>
                      </a:r>
                      <a:r>
                        <a:rPr kumimoji="1" lang="ja-JP" altLang="en-US" sz="1400" dirty="0" smtClean="0"/>
                        <a:t>等の確認</a:t>
                      </a:r>
                      <a:endParaRPr kumimoji="1" lang="en-US" altLang="ja-JP" sz="1400" dirty="0" smtClean="0"/>
                    </a:p>
                    <a:p>
                      <a:r>
                        <a:rPr kumimoji="1" lang="ja-JP" altLang="en-US" sz="1400" dirty="0" smtClean="0"/>
                        <a:t>・避難経路等の確認</a:t>
                      </a:r>
                      <a:endParaRPr kumimoji="1" lang="ja-JP" alt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・気象・防災情報収集</a:t>
                      </a:r>
                      <a:endParaRPr kumimoji="1" lang="en-US" altLang="ja-JP" sz="1400" dirty="0" smtClean="0"/>
                    </a:p>
                    <a:p>
                      <a:r>
                        <a:rPr kumimoji="1" lang="ja-JP" altLang="en-US" sz="1400" dirty="0" smtClean="0"/>
                        <a:t>・いつでも避難できる</a:t>
                      </a:r>
                      <a:endParaRPr kumimoji="1" lang="en-US" altLang="ja-JP" sz="1400" dirty="0" smtClean="0"/>
                    </a:p>
                    <a:p>
                      <a:r>
                        <a:rPr kumimoji="1" lang="en-US" altLang="ja-JP" sz="1400" dirty="0" smtClean="0"/>
                        <a:t>  </a:t>
                      </a:r>
                      <a:r>
                        <a:rPr kumimoji="1" lang="ja-JP" altLang="en-US" sz="1400" dirty="0" smtClean="0"/>
                        <a:t>よう、</a:t>
                      </a:r>
                      <a:r>
                        <a:rPr kumimoji="1" lang="ja-JP" altLang="en-US" sz="1400" baseline="0" dirty="0" smtClean="0"/>
                        <a:t> </a:t>
                      </a:r>
                      <a:r>
                        <a:rPr kumimoji="1" lang="ja-JP" altLang="en-US" sz="1400" dirty="0" smtClean="0"/>
                        <a:t>避難場所、避</a:t>
                      </a:r>
                      <a:endParaRPr kumimoji="1" lang="en-US" altLang="ja-JP" sz="1400" dirty="0" smtClean="0"/>
                    </a:p>
                    <a:p>
                      <a:r>
                        <a:rPr kumimoji="1" lang="en-US" altLang="ja-JP" sz="1400" dirty="0" smtClean="0"/>
                        <a:t>  </a:t>
                      </a:r>
                      <a:r>
                        <a:rPr kumimoji="1" lang="ja-JP" altLang="en-US" sz="1400" dirty="0" smtClean="0"/>
                        <a:t>難経路等の再確認</a:t>
                      </a:r>
                      <a:endParaRPr kumimoji="1" lang="ja-JP" altLang="en-US" sz="1400" dirty="0"/>
                    </a:p>
                  </a:txBody>
                  <a:tcPr/>
                </a:tc>
                <a:tc>
                  <a:txBody>
                    <a:bodyPr/>
                    <a:lstStyle/>
                    <a:p>
                      <a:r>
                        <a:rPr kumimoji="1" lang="ja-JP" altLang="en-US" sz="1400" dirty="0" smtClean="0"/>
                        <a:t>・電気ブレーカーを切る</a:t>
                      </a:r>
                      <a:endParaRPr kumimoji="1" lang="en-US" altLang="ja-JP" sz="1400" dirty="0" smtClean="0"/>
                    </a:p>
                    <a:p>
                      <a:r>
                        <a:rPr kumimoji="1" lang="ja-JP" altLang="en-US" sz="1400" dirty="0" smtClean="0"/>
                        <a:t>・ガスの元栓を止める</a:t>
                      </a:r>
                      <a:endParaRPr kumimoji="1" lang="en-US" altLang="ja-JP" sz="1400" dirty="0" smtClean="0"/>
                    </a:p>
                    <a:p>
                      <a:r>
                        <a:rPr kumimoji="1" lang="ja-JP" altLang="en-US" sz="1400" dirty="0" smtClean="0"/>
                        <a:t>・非常持出袋をもって、</a:t>
                      </a:r>
                      <a:r>
                        <a:rPr kumimoji="1" lang="en-US" altLang="ja-JP" sz="1400" dirty="0" smtClean="0"/>
                        <a:t> </a:t>
                      </a:r>
                      <a:r>
                        <a:rPr kumimoji="1" lang="ja-JP" altLang="en-US" sz="1400" dirty="0" smtClean="0"/>
                        <a:t>直</a:t>
                      </a:r>
                      <a:endParaRPr kumimoji="1" lang="en-US" altLang="ja-JP" sz="1400" dirty="0" smtClean="0"/>
                    </a:p>
                    <a:p>
                      <a:r>
                        <a:rPr kumimoji="1" lang="en-US" altLang="ja-JP" sz="1400" dirty="0" smtClean="0"/>
                        <a:t>   </a:t>
                      </a:r>
                      <a:r>
                        <a:rPr kumimoji="1" lang="ja-JP" altLang="en-US" sz="1400" dirty="0" err="1" smtClean="0"/>
                        <a:t>ちに</a:t>
                      </a:r>
                      <a:r>
                        <a:rPr kumimoji="1" lang="ja-JP" altLang="en-US" sz="1400" dirty="0" smtClean="0"/>
                        <a:t>避難を開始</a:t>
                      </a:r>
                      <a:endParaRPr kumimoji="1" lang="en-US" altLang="ja-JP" sz="1400" dirty="0" smtClean="0"/>
                    </a:p>
                    <a:p>
                      <a:r>
                        <a:rPr kumimoji="1" lang="ja-JP" altLang="en-US" sz="1400" dirty="0" smtClean="0"/>
                        <a:t>・隣のＡさんも一緒に避難</a:t>
                      </a:r>
                      <a:endParaRPr kumimoji="1" lang="en-US" altLang="ja-JP" sz="1400" dirty="0" smtClean="0"/>
                    </a:p>
                  </a:txBody>
                  <a:tcPr/>
                </a:tc>
                <a:tc>
                  <a:txBody>
                    <a:bodyPr/>
                    <a:lstStyle/>
                    <a:p>
                      <a:r>
                        <a:rPr kumimoji="1" lang="ja-JP" altLang="en-US" sz="1400" dirty="0" smtClean="0"/>
                        <a:t>・避難所の受付で、避難者氏名</a:t>
                      </a:r>
                      <a:endParaRPr kumimoji="1" lang="en-US" altLang="ja-JP" sz="1400" dirty="0" smtClean="0"/>
                    </a:p>
                    <a:p>
                      <a:r>
                        <a:rPr kumimoji="1" lang="en-US" altLang="ja-JP" sz="1400" dirty="0" smtClean="0"/>
                        <a:t>   </a:t>
                      </a:r>
                      <a:r>
                        <a:rPr kumimoji="1" lang="ja-JP" altLang="en-US" sz="1400" dirty="0" smtClean="0"/>
                        <a:t>等を報告</a:t>
                      </a:r>
                      <a:endParaRPr kumimoji="1" lang="en-US" altLang="ja-JP" sz="1400" dirty="0" smtClean="0"/>
                    </a:p>
                    <a:p>
                      <a:endParaRPr kumimoji="1" lang="en-US" altLang="ja-JP" sz="1400" dirty="0" smtClean="0"/>
                    </a:p>
                  </a:txBody>
                  <a:tcPr/>
                </a:tc>
                <a:extLst>
                  <a:ext uri="{0D108BD9-81ED-4DB2-BD59-A6C34878D82A}">
                    <a16:rowId xmlns:a16="http://schemas.microsoft.com/office/drawing/2014/main" val="10002"/>
                  </a:ext>
                </a:extLst>
              </a:tr>
            </a:tbl>
          </a:graphicData>
        </a:graphic>
      </p:graphicFrame>
      <p:sp>
        <p:nvSpPr>
          <p:cNvPr id="11" name="テキスト ボックス 10"/>
          <p:cNvSpPr txBox="1"/>
          <p:nvPr/>
        </p:nvSpPr>
        <p:spPr>
          <a:xfrm>
            <a:off x="-169824" y="2873824"/>
            <a:ext cx="1267093" cy="338554"/>
          </a:xfrm>
          <a:prstGeom prst="rect">
            <a:avLst/>
          </a:prstGeom>
          <a:noFill/>
        </p:spPr>
        <p:txBody>
          <a:bodyPr wrap="square" rtlCol="0">
            <a:spAutoFit/>
          </a:bodyPr>
          <a:lstStyle/>
          <a:p>
            <a:pPr algn="ctr"/>
            <a:r>
              <a:rPr kumimoji="1" lang="ja-JP" altLang="en-US" sz="1600" dirty="0" smtClean="0"/>
              <a:t>（作成例）</a:t>
            </a:r>
            <a:endParaRPr kumimoji="1" lang="ja-JP" altLang="en-US" sz="1600" dirty="0"/>
          </a:p>
        </p:txBody>
      </p:sp>
      <p:sp>
        <p:nvSpPr>
          <p:cNvPr id="17" name="タイトル 1"/>
          <p:cNvSpPr txBox="1">
            <a:spLocks/>
          </p:cNvSpPr>
          <p:nvPr/>
        </p:nvSpPr>
        <p:spPr>
          <a:xfrm>
            <a:off x="570416" y="487680"/>
            <a:ext cx="7567746" cy="62701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kern="100" dirty="0" smtClean="0">
                <a:ln w="9525" cap="rnd" cmpd="sng" algn="ctr">
                  <a:solidFill>
                    <a:srgbClr val="FF0000"/>
                  </a:solidFill>
                  <a:prstDash val="solid"/>
                  <a:bevel/>
                </a:ln>
                <a:solidFill>
                  <a:srgbClr val="FFFF00"/>
                </a:solidFill>
                <a:effectLst>
                  <a:outerShdw blurRad="50800" dist="38100" dir="2700000" algn="tl">
                    <a:srgbClr val="000000">
                      <a:alpha val="40000"/>
                    </a:srgbClr>
                  </a:outerShdw>
                </a:effectLst>
                <a:latin typeface="ＭＳ 明朝" panose="02020609040205080304" pitchFamily="17" charset="-128"/>
                <a:ea typeface="HGP創英角ｺﾞｼｯｸUB" panose="020B0900000000000000" pitchFamily="50" charset="-128"/>
                <a:cs typeface="Times New Roman" panose="02020603050405020304" pitchFamily="18" charset="0"/>
              </a:rPr>
              <a:t>自助意識を向上し、避難の実行力を高めましょう！</a:t>
            </a:r>
            <a:endParaRPr lang="ja-JP" altLang="en-US" sz="3600" u="dbl" dirty="0">
              <a:solidFill>
                <a:srgbClr val="C00000"/>
              </a:solidFill>
              <a:uFill>
                <a:solidFill>
                  <a:srgbClr val="C00000"/>
                </a:solidFill>
              </a:uFill>
            </a:endParaRPr>
          </a:p>
        </p:txBody>
      </p:sp>
      <p:sp>
        <p:nvSpPr>
          <p:cNvPr id="4" name="テキスト ボックス 3"/>
          <p:cNvSpPr txBox="1"/>
          <p:nvPr/>
        </p:nvSpPr>
        <p:spPr>
          <a:xfrm>
            <a:off x="34839" y="6344083"/>
            <a:ext cx="9313817" cy="461665"/>
          </a:xfrm>
          <a:prstGeom prst="rect">
            <a:avLst/>
          </a:prstGeom>
          <a:noFill/>
        </p:spPr>
        <p:txBody>
          <a:bodyPr wrap="square" rtlCol="0">
            <a:spAutoFit/>
          </a:bodyPr>
          <a:lstStyle/>
          <a:p>
            <a:r>
              <a:rPr lang="ja-JP" altLang="en-US" sz="1200" dirty="0" smtClean="0"/>
              <a:t>（参考資料）「タイムライン作成の手引き」・・・地域</a:t>
            </a:r>
            <a:r>
              <a:rPr lang="ja-JP" altLang="en-US" sz="1200" dirty="0"/>
              <a:t>や</a:t>
            </a:r>
            <a:r>
              <a:rPr lang="ja-JP" altLang="en-US" sz="1200" dirty="0" smtClean="0"/>
              <a:t>住民によるタイムライン作成を支援するために県が策定した手引きです。</a:t>
            </a:r>
            <a:endParaRPr lang="en-US" altLang="ja-JP" sz="1200" dirty="0" smtClean="0"/>
          </a:p>
          <a:p>
            <a:r>
              <a:rPr lang="ja-JP" altLang="en-US" sz="1200" dirty="0" smtClean="0"/>
              <a:t>　　　　　　　　　 （</a:t>
            </a:r>
            <a:r>
              <a:rPr lang="en-US" altLang="ja-JP" sz="1200" dirty="0"/>
              <a:t>https://www.pref.yamaguchi.lg.jp/cmsdata/0/6/6/0668b45bdf2eaa316870a50ecdeb1631.pdf</a:t>
            </a:r>
            <a:r>
              <a:rPr lang="ja-JP" altLang="en-US" sz="1200" dirty="0" smtClean="0"/>
              <a:t>）</a:t>
            </a:r>
            <a:endParaRPr kumimoji="1" lang="en-US" altLang="ja-JP" sz="1200" dirty="0" smtClean="0"/>
          </a:p>
        </p:txBody>
      </p:sp>
    </p:spTree>
    <p:extLst>
      <p:ext uri="{BB962C8B-B14F-4D97-AF65-F5344CB8AC3E}">
        <p14:creationId xmlns:p14="http://schemas.microsoft.com/office/powerpoint/2010/main" val="24542922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704" y="111389"/>
            <a:ext cx="9261763" cy="1325563"/>
          </a:xfrm>
        </p:spPr>
        <p:txBody>
          <a:bodyPr>
            <a:normAutofit/>
          </a:bodyPr>
          <a:lstStyle/>
          <a:p>
            <a:pPr algn="ctr"/>
            <a:r>
              <a:rPr lang="ja-JP" altLang="en-US" sz="3600" u="dbl" dirty="0" smtClean="0">
                <a:uFill>
                  <a:solidFill>
                    <a:srgbClr val="C00000"/>
                  </a:solidFill>
                </a:uFill>
              </a:rPr>
              <a:t>避難のポイント</a:t>
            </a:r>
            <a:endParaRPr lang="ja-JP" altLang="en-US" sz="3600" u="dbl" dirty="0">
              <a:uFill>
                <a:solidFill>
                  <a:srgbClr val="C00000"/>
                </a:solidFill>
              </a:uFill>
            </a:endParaRPr>
          </a:p>
        </p:txBody>
      </p:sp>
      <p:sp>
        <p:nvSpPr>
          <p:cNvPr id="3" name="テキスト ボックス 2"/>
          <p:cNvSpPr txBox="1"/>
          <p:nvPr/>
        </p:nvSpPr>
        <p:spPr>
          <a:xfrm>
            <a:off x="255615" y="1540230"/>
            <a:ext cx="8675123" cy="5078313"/>
          </a:xfrm>
          <a:prstGeom prst="rect">
            <a:avLst/>
          </a:prstGeom>
          <a:noFill/>
        </p:spPr>
        <p:txBody>
          <a:bodyPr wrap="square" rtlCol="0">
            <a:spAutoFit/>
          </a:bodyPr>
          <a:lstStyle/>
          <a:p>
            <a:r>
              <a:rPr lang="ja-JP" altLang="en-US" sz="3600" dirty="0" smtClean="0">
                <a:solidFill>
                  <a:prstClr val="black"/>
                </a:solidFill>
              </a:rPr>
              <a:t>　　・避難</a:t>
            </a:r>
            <a:r>
              <a:rPr lang="ja-JP" altLang="en-US" sz="3600" dirty="0">
                <a:solidFill>
                  <a:prstClr val="black"/>
                </a:solidFill>
              </a:rPr>
              <a:t>行動を取るきっかけ</a:t>
            </a:r>
            <a:endParaRPr lang="en-US" altLang="ja-JP" sz="3600" dirty="0">
              <a:solidFill>
                <a:prstClr val="black"/>
              </a:solidFill>
            </a:endParaRPr>
          </a:p>
          <a:p>
            <a:r>
              <a:rPr lang="ja-JP" altLang="en-US" sz="3600" dirty="0">
                <a:solidFill>
                  <a:prstClr val="black"/>
                </a:solidFill>
              </a:rPr>
              <a:t>　　　→身近な人の呼びかけが非常に有効</a:t>
            </a:r>
            <a:endParaRPr lang="en-US" altLang="ja-JP" sz="3600" dirty="0">
              <a:solidFill>
                <a:prstClr val="black"/>
              </a:solidFill>
            </a:endParaRPr>
          </a:p>
          <a:p>
            <a:endParaRPr lang="en-US" altLang="ja-JP" sz="3600" dirty="0" smtClean="0">
              <a:solidFill>
                <a:prstClr val="black"/>
              </a:solidFill>
            </a:endParaRPr>
          </a:p>
          <a:p>
            <a:r>
              <a:rPr lang="ja-JP" altLang="en-US" sz="3600" dirty="0">
                <a:solidFill>
                  <a:prstClr val="black"/>
                </a:solidFill>
              </a:rPr>
              <a:t>　</a:t>
            </a:r>
            <a:r>
              <a:rPr lang="ja-JP" altLang="en-US" sz="3600" dirty="0" smtClean="0">
                <a:solidFill>
                  <a:prstClr val="black"/>
                </a:solidFill>
              </a:rPr>
              <a:t>　・避難のタイミング</a:t>
            </a:r>
            <a:endParaRPr lang="en-US" altLang="ja-JP" sz="3600" dirty="0" smtClean="0">
              <a:solidFill>
                <a:prstClr val="black"/>
              </a:solidFill>
            </a:endParaRPr>
          </a:p>
          <a:p>
            <a:r>
              <a:rPr lang="ja-JP" altLang="en-US" sz="3600" dirty="0" smtClean="0">
                <a:solidFill>
                  <a:prstClr val="black"/>
                </a:solidFill>
              </a:rPr>
              <a:t>　　　→皆さんが考える避難のタイミング</a:t>
            </a:r>
            <a:endParaRPr lang="en-US" altLang="ja-JP" sz="3600" dirty="0" smtClean="0">
              <a:solidFill>
                <a:prstClr val="black"/>
              </a:solidFill>
            </a:endParaRPr>
          </a:p>
          <a:p>
            <a:r>
              <a:rPr lang="ja-JP" altLang="en-US" sz="3600" dirty="0" smtClean="0">
                <a:solidFill>
                  <a:prstClr val="black"/>
                </a:solidFill>
              </a:rPr>
              <a:t>　　　　よりも、もっと早く避難する必要性</a:t>
            </a:r>
            <a:endParaRPr lang="en-US" altLang="ja-JP" sz="3600" dirty="0" smtClean="0">
              <a:solidFill>
                <a:prstClr val="black"/>
              </a:solidFill>
            </a:endParaRPr>
          </a:p>
          <a:p>
            <a:endParaRPr lang="en-US" altLang="ja-JP" sz="3600" dirty="0" smtClean="0">
              <a:solidFill>
                <a:prstClr val="black"/>
              </a:solidFill>
            </a:endParaRPr>
          </a:p>
          <a:p>
            <a:endParaRPr lang="en-US" altLang="ja-JP" sz="3600" dirty="0" smtClean="0">
              <a:solidFill>
                <a:prstClr val="black"/>
              </a:solidFill>
            </a:endParaRPr>
          </a:p>
          <a:p>
            <a:r>
              <a:rPr lang="ja-JP" altLang="en-US" sz="3600" u="sng" dirty="0" smtClean="0">
                <a:solidFill>
                  <a:prstClr val="black"/>
                </a:solidFill>
              </a:rPr>
              <a:t>早いタイミングで、地域で呼びかけ合い避難</a:t>
            </a:r>
            <a:endParaRPr lang="ja-JP" altLang="en-US" sz="3600" u="sng" dirty="0">
              <a:solidFill>
                <a:prstClr val="black"/>
              </a:solidFill>
            </a:endParaRPr>
          </a:p>
        </p:txBody>
      </p:sp>
      <p:sp>
        <p:nvSpPr>
          <p:cNvPr id="4" name="下矢印 3"/>
          <p:cNvSpPr/>
          <p:nvPr/>
        </p:nvSpPr>
        <p:spPr>
          <a:xfrm>
            <a:off x="3824448" y="5267894"/>
            <a:ext cx="1149532" cy="496388"/>
          </a:xfrm>
          <a:prstGeom prst="downArrow">
            <a:avLst>
              <a:gd name="adj1" fmla="val 50000"/>
              <a:gd name="adj2" fmla="val 60526"/>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Tree>
    <p:extLst>
      <p:ext uri="{BB962C8B-B14F-4D97-AF65-F5344CB8AC3E}">
        <p14:creationId xmlns:p14="http://schemas.microsoft.com/office/powerpoint/2010/main" val="2791550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右矢印 14"/>
          <p:cNvSpPr/>
          <p:nvPr/>
        </p:nvSpPr>
        <p:spPr>
          <a:xfrm>
            <a:off x="5150424" y="5750563"/>
            <a:ext cx="1052945" cy="769143"/>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ja-JP" altLang="en-US">
              <a:solidFill>
                <a:prstClr val="white"/>
              </a:solidFill>
            </a:endParaRPr>
          </a:p>
        </p:txBody>
      </p:sp>
      <p:sp>
        <p:nvSpPr>
          <p:cNvPr id="9" name="右矢印 8"/>
          <p:cNvSpPr/>
          <p:nvPr/>
        </p:nvSpPr>
        <p:spPr>
          <a:xfrm>
            <a:off x="5101934" y="3553376"/>
            <a:ext cx="1052945" cy="769143"/>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ja-JP" altLang="en-US">
              <a:solidFill>
                <a:prstClr val="white"/>
              </a:solidFill>
            </a:endParaRPr>
          </a:p>
        </p:txBody>
      </p:sp>
      <p:sp>
        <p:nvSpPr>
          <p:cNvPr id="10" name="右矢印 9"/>
          <p:cNvSpPr/>
          <p:nvPr/>
        </p:nvSpPr>
        <p:spPr>
          <a:xfrm>
            <a:off x="5074222" y="1417541"/>
            <a:ext cx="1052945" cy="769143"/>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ja-JP" altLang="en-US">
              <a:solidFill>
                <a:prstClr val="white"/>
              </a:solidFill>
            </a:endParaRPr>
          </a:p>
        </p:txBody>
      </p:sp>
      <p:sp>
        <p:nvSpPr>
          <p:cNvPr id="2" name="タイトル 1"/>
          <p:cNvSpPr>
            <a:spLocks noGrp="1"/>
          </p:cNvSpPr>
          <p:nvPr>
            <p:ph type="title"/>
          </p:nvPr>
        </p:nvSpPr>
        <p:spPr>
          <a:xfrm>
            <a:off x="1709305" y="37548"/>
            <a:ext cx="5979968" cy="734725"/>
          </a:xfrm>
        </p:spPr>
        <p:txBody>
          <a:bodyPr>
            <a:normAutofit/>
          </a:bodyPr>
          <a:lstStyle/>
          <a:p>
            <a:r>
              <a:rPr kumimoji="1" lang="en-US" altLang="ja-JP" dirty="0" smtClean="0"/>
              <a:t>【</a:t>
            </a:r>
            <a:r>
              <a:rPr kumimoji="1" lang="ja-JP" altLang="en-US" dirty="0" smtClean="0"/>
              <a:t>避難体制づくりの流れ</a:t>
            </a:r>
            <a:r>
              <a:rPr kumimoji="1" lang="en-US" altLang="ja-JP" dirty="0" smtClean="0"/>
              <a:t>】</a:t>
            </a:r>
            <a:endParaRPr kumimoji="1" lang="ja-JP" altLang="en-US" dirty="0"/>
          </a:p>
        </p:txBody>
      </p:sp>
      <p:sp>
        <p:nvSpPr>
          <p:cNvPr id="4" name="角丸四角形 3"/>
          <p:cNvSpPr/>
          <p:nvPr/>
        </p:nvSpPr>
        <p:spPr>
          <a:xfrm>
            <a:off x="817417" y="1198780"/>
            <a:ext cx="4468092" cy="111480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ja-JP" altLang="en-US" sz="2400" dirty="0" smtClean="0">
                <a:solidFill>
                  <a:prstClr val="black"/>
                </a:solidFill>
              </a:rPr>
              <a:t>実地説明会（住民対象）</a:t>
            </a:r>
            <a:endParaRPr lang="en-US" altLang="ja-JP" sz="2400" dirty="0" smtClean="0">
              <a:solidFill>
                <a:prstClr val="black"/>
              </a:solidFill>
            </a:endParaRPr>
          </a:p>
          <a:p>
            <a:r>
              <a:rPr lang="ja-JP" altLang="en-US" sz="2000" dirty="0">
                <a:solidFill>
                  <a:prstClr val="black"/>
                </a:solidFill>
              </a:rPr>
              <a:t>～</a:t>
            </a:r>
            <a:r>
              <a:rPr lang="ja-JP" altLang="en-US" sz="2000" dirty="0" smtClean="0">
                <a:solidFill>
                  <a:prstClr val="black"/>
                </a:solidFill>
              </a:rPr>
              <a:t>住んでいる地域や</a:t>
            </a:r>
            <a:endParaRPr lang="en-US" altLang="ja-JP" sz="2000" dirty="0" smtClean="0">
              <a:solidFill>
                <a:prstClr val="black"/>
              </a:solidFill>
            </a:endParaRPr>
          </a:p>
          <a:p>
            <a:r>
              <a:rPr lang="ja-JP" altLang="en-US" sz="2000" dirty="0" smtClean="0">
                <a:solidFill>
                  <a:prstClr val="black"/>
                </a:solidFill>
              </a:rPr>
              <a:t>我が家の災害リスクを知ってもらう～</a:t>
            </a:r>
            <a:endParaRPr lang="ja-JP" altLang="en-US" sz="2400" dirty="0">
              <a:solidFill>
                <a:prstClr val="black"/>
              </a:solidFill>
            </a:endParaRPr>
          </a:p>
        </p:txBody>
      </p:sp>
      <p:sp>
        <p:nvSpPr>
          <p:cNvPr id="5" name="角丸四角形 4"/>
          <p:cNvSpPr/>
          <p:nvPr/>
        </p:nvSpPr>
        <p:spPr>
          <a:xfrm>
            <a:off x="841661" y="3309799"/>
            <a:ext cx="4585855" cy="130891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ja-JP" altLang="en-US" sz="2400" dirty="0" smtClean="0">
                <a:solidFill>
                  <a:prstClr val="black"/>
                </a:solidFill>
              </a:rPr>
              <a:t>グループづくり</a:t>
            </a:r>
            <a:endParaRPr lang="en-US" altLang="ja-JP" sz="2400" dirty="0" smtClean="0">
              <a:solidFill>
                <a:prstClr val="black"/>
              </a:solidFill>
            </a:endParaRPr>
          </a:p>
          <a:p>
            <a:r>
              <a:rPr lang="ja-JP" altLang="en-US" sz="2000" dirty="0" smtClean="0">
                <a:solidFill>
                  <a:prstClr val="black"/>
                </a:solidFill>
              </a:rPr>
              <a:t>～災害リスクの高い地域に住んでいる住民で「呼びかけ避難グループ」をつくり、リーダーを決める～</a:t>
            </a:r>
            <a:endParaRPr lang="ja-JP" altLang="en-US" sz="2000" dirty="0">
              <a:solidFill>
                <a:prstClr val="black"/>
              </a:solidFill>
            </a:endParaRPr>
          </a:p>
        </p:txBody>
      </p:sp>
      <p:sp>
        <p:nvSpPr>
          <p:cNvPr id="6" name="角丸四角形 5"/>
          <p:cNvSpPr/>
          <p:nvPr/>
        </p:nvSpPr>
        <p:spPr>
          <a:xfrm>
            <a:off x="865907" y="5636240"/>
            <a:ext cx="4537365" cy="104857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ja-JP" altLang="en-US" sz="2400" dirty="0">
                <a:solidFill>
                  <a:prstClr val="black"/>
                </a:solidFill>
              </a:rPr>
              <a:t>呼</a:t>
            </a:r>
            <a:r>
              <a:rPr lang="ja-JP" altLang="en-US" sz="2400" dirty="0" smtClean="0">
                <a:solidFill>
                  <a:prstClr val="black"/>
                </a:solidFill>
              </a:rPr>
              <a:t>びかけ避難訓練</a:t>
            </a:r>
            <a:endParaRPr lang="en-US" altLang="ja-JP" sz="2400" dirty="0" smtClean="0">
              <a:solidFill>
                <a:prstClr val="black"/>
              </a:solidFill>
            </a:endParaRPr>
          </a:p>
          <a:p>
            <a:r>
              <a:rPr lang="ja-JP" altLang="en-US" sz="2000" dirty="0" smtClean="0">
                <a:solidFill>
                  <a:prstClr val="black"/>
                </a:solidFill>
              </a:rPr>
              <a:t>～訓練後は振り返りを行い、</a:t>
            </a:r>
            <a:endParaRPr lang="en-US" altLang="ja-JP" sz="2000" dirty="0" smtClean="0">
              <a:solidFill>
                <a:prstClr val="black"/>
              </a:solidFill>
            </a:endParaRPr>
          </a:p>
          <a:p>
            <a:r>
              <a:rPr lang="ja-JP" altLang="en-US" sz="2000" dirty="0">
                <a:solidFill>
                  <a:prstClr val="black"/>
                </a:solidFill>
              </a:rPr>
              <a:t>　</a:t>
            </a:r>
            <a:r>
              <a:rPr lang="ja-JP" altLang="en-US" sz="2000" dirty="0" smtClean="0">
                <a:solidFill>
                  <a:prstClr val="black"/>
                </a:solidFill>
              </a:rPr>
              <a:t>　　　　　よりよい体制づくりを目指す～</a:t>
            </a:r>
            <a:endParaRPr lang="en-US" altLang="ja-JP" sz="2000" dirty="0" smtClean="0">
              <a:solidFill>
                <a:prstClr val="black"/>
              </a:solidFill>
            </a:endParaRPr>
          </a:p>
        </p:txBody>
      </p:sp>
      <p:sp>
        <p:nvSpPr>
          <p:cNvPr id="8" name="テキスト ボックス 7"/>
          <p:cNvSpPr txBox="1"/>
          <p:nvPr/>
        </p:nvSpPr>
        <p:spPr>
          <a:xfrm>
            <a:off x="6061362" y="1534699"/>
            <a:ext cx="2999512" cy="369332"/>
          </a:xfrm>
          <a:prstGeom prst="rect">
            <a:avLst/>
          </a:prstGeom>
          <a:noFill/>
        </p:spPr>
        <p:txBody>
          <a:bodyPr wrap="square" rtlCol="0">
            <a:spAutoFit/>
          </a:bodyPr>
          <a:lstStyle/>
          <a:p>
            <a:r>
              <a:rPr lang="ja-JP" altLang="en-US" dirty="0" smtClean="0">
                <a:solidFill>
                  <a:prstClr val="black"/>
                </a:solidFill>
              </a:rPr>
              <a:t>本日の説明</a:t>
            </a:r>
            <a:endParaRPr lang="ja-JP" altLang="en-US" dirty="0">
              <a:solidFill>
                <a:prstClr val="black"/>
              </a:solidFill>
            </a:endParaRPr>
          </a:p>
        </p:txBody>
      </p:sp>
      <p:sp>
        <p:nvSpPr>
          <p:cNvPr id="11" name="テキスト ボックス 10"/>
          <p:cNvSpPr txBox="1"/>
          <p:nvPr/>
        </p:nvSpPr>
        <p:spPr>
          <a:xfrm>
            <a:off x="6089073" y="3660927"/>
            <a:ext cx="2860963" cy="646331"/>
          </a:xfrm>
          <a:prstGeom prst="rect">
            <a:avLst/>
          </a:prstGeom>
          <a:noFill/>
        </p:spPr>
        <p:txBody>
          <a:bodyPr wrap="square" rtlCol="0">
            <a:spAutoFit/>
          </a:bodyPr>
          <a:lstStyle/>
          <a:p>
            <a:r>
              <a:rPr lang="ja-JP" altLang="en-US" dirty="0" smtClean="0">
                <a:solidFill>
                  <a:prstClr val="black"/>
                </a:solidFill>
              </a:rPr>
              <a:t>可能なら名簿をつくり、</a:t>
            </a:r>
            <a:endParaRPr lang="en-US" altLang="ja-JP" dirty="0" smtClean="0">
              <a:solidFill>
                <a:prstClr val="black"/>
              </a:solidFill>
            </a:endParaRPr>
          </a:p>
          <a:p>
            <a:r>
              <a:rPr lang="ja-JP" altLang="en-US" dirty="0" smtClean="0">
                <a:solidFill>
                  <a:prstClr val="black"/>
                </a:solidFill>
              </a:rPr>
              <a:t>漏れのないように確認する</a:t>
            </a:r>
            <a:endParaRPr lang="ja-JP" altLang="en-US" dirty="0">
              <a:solidFill>
                <a:prstClr val="black"/>
              </a:solidFill>
            </a:endParaRPr>
          </a:p>
        </p:txBody>
      </p:sp>
      <p:sp>
        <p:nvSpPr>
          <p:cNvPr id="12" name="テキスト ボックス 11"/>
          <p:cNvSpPr txBox="1"/>
          <p:nvPr/>
        </p:nvSpPr>
        <p:spPr>
          <a:xfrm>
            <a:off x="6137563" y="5474747"/>
            <a:ext cx="3027217" cy="1477328"/>
          </a:xfrm>
          <a:prstGeom prst="rect">
            <a:avLst/>
          </a:prstGeom>
          <a:noFill/>
        </p:spPr>
        <p:txBody>
          <a:bodyPr wrap="square" rtlCol="0">
            <a:spAutoFit/>
          </a:bodyPr>
          <a:lstStyle/>
          <a:p>
            <a:r>
              <a:rPr lang="ja-JP" altLang="en-US" dirty="0" smtClean="0">
                <a:solidFill>
                  <a:prstClr val="black"/>
                </a:solidFill>
              </a:rPr>
              <a:t>避難情報が出た想定で、</a:t>
            </a:r>
            <a:endParaRPr lang="en-US" altLang="ja-JP" dirty="0" smtClean="0">
              <a:solidFill>
                <a:prstClr val="black"/>
              </a:solidFill>
            </a:endParaRPr>
          </a:p>
          <a:p>
            <a:r>
              <a:rPr lang="ja-JP" altLang="en-US" dirty="0" smtClean="0">
                <a:solidFill>
                  <a:prstClr val="black"/>
                </a:solidFill>
              </a:rPr>
              <a:t>リーダーを先陣に声かけ訓練をおこない、グループ単位で避難所まで避難する。</a:t>
            </a:r>
            <a:endParaRPr lang="en-US" altLang="ja-JP" dirty="0" smtClean="0">
              <a:solidFill>
                <a:prstClr val="black"/>
              </a:solidFill>
            </a:endParaRPr>
          </a:p>
          <a:p>
            <a:endParaRPr lang="en-US" altLang="ja-JP" dirty="0" smtClean="0">
              <a:solidFill>
                <a:prstClr val="black"/>
              </a:solidFill>
            </a:endParaRPr>
          </a:p>
        </p:txBody>
      </p:sp>
      <p:sp>
        <p:nvSpPr>
          <p:cNvPr id="3" name="二等辺三角形 2"/>
          <p:cNvSpPr/>
          <p:nvPr/>
        </p:nvSpPr>
        <p:spPr>
          <a:xfrm rot="10800000">
            <a:off x="2300348" y="2416630"/>
            <a:ext cx="1502229" cy="718457"/>
          </a:xfrm>
          <a:prstGeom prst="triangl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二等辺三角形 19"/>
          <p:cNvSpPr/>
          <p:nvPr/>
        </p:nvSpPr>
        <p:spPr>
          <a:xfrm rot="10800000">
            <a:off x="2383474" y="4756290"/>
            <a:ext cx="1502229" cy="718457"/>
          </a:xfrm>
          <a:prstGeom prst="triangl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6885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p:nvPr/>
        </p:nvPicPr>
        <p:blipFill>
          <a:blip r:embed="rId3" cstate="email">
            <a:extLst>
              <a:ext uri="{28A0092B-C50C-407E-A947-70E740481C1C}">
                <a14:useLocalDpi xmlns:a14="http://schemas.microsoft.com/office/drawing/2010/main"/>
              </a:ext>
            </a:extLst>
          </a:blip>
          <a:stretch>
            <a:fillRect/>
          </a:stretch>
        </p:blipFill>
        <p:spPr>
          <a:xfrm>
            <a:off x="509154" y="1469852"/>
            <a:ext cx="8230986" cy="5624022"/>
          </a:xfrm>
          <a:prstGeom prst="rect">
            <a:avLst/>
          </a:prstGeom>
        </p:spPr>
      </p:pic>
      <p:sp>
        <p:nvSpPr>
          <p:cNvPr id="4" name="テキスト ボックス 8"/>
          <p:cNvSpPr txBox="1"/>
          <p:nvPr/>
        </p:nvSpPr>
        <p:spPr>
          <a:xfrm>
            <a:off x="0" y="1615846"/>
            <a:ext cx="2982191" cy="26670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altLang="ja-JP" sz="1400" kern="100" dirty="0">
                <a:solidFill>
                  <a:prstClr val="black"/>
                </a:solidFill>
                <a:ea typeface="ＭＳ 明朝" panose="02020609040205080304" pitchFamily="17" charset="-128"/>
                <a:cs typeface="Times New Roman" panose="02020603050405020304" pitchFamily="18" charset="0"/>
              </a:rPr>
              <a:t>【</a:t>
            </a:r>
            <a:r>
              <a:rPr lang="en-US" sz="1400" kern="100" dirty="0">
                <a:solidFill>
                  <a:prstClr val="black"/>
                </a:solidFill>
                <a:ea typeface="ＭＳ 明朝" panose="02020609040205080304" pitchFamily="17" charset="-128"/>
                <a:cs typeface="Times New Roman" panose="02020603050405020304" pitchFamily="18" charset="0"/>
              </a:rPr>
              <a:t>2009</a:t>
            </a:r>
            <a:r>
              <a:rPr lang="ja-JP" altLang="en-US" sz="1400" kern="100" dirty="0">
                <a:solidFill>
                  <a:prstClr val="black"/>
                </a:solidFill>
                <a:ea typeface="ＭＳ 明朝" panose="02020609040205080304" pitchFamily="17" charset="-128"/>
                <a:cs typeface="Times New Roman" panose="02020603050405020304" pitchFamily="18" charset="0"/>
              </a:rPr>
              <a:t>年防府市土石流災害</a:t>
            </a:r>
            <a:r>
              <a:rPr lang="en-US" altLang="ja-JP" sz="1400" kern="100" dirty="0">
                <a:solidFill>
                  <a:prstClr val="black"/>
                </a:solidFill>
                <a:ea typeface="ＭＳ 明朝" panose="02020609040205080304" pitchFamily="17" charset="-128"/>
                <a:cs typeface="Times New Roman" panose="02020603050405020304" pitchFamily="18" charset="0"/>
              </a:rPr>
              <a:t>】</a:t>
            </a:r>
          </a:p>
        </p:txBody>
      </p:sp>
      <p:sp>
        <p:nvSpPr>
          <p:cNvPr id="2" name="正方形/長方形 1"/>
          <p:cNvSpPr/>
          <p:nvPr/>
        </p:nvSpPr>
        <p:spPr>
          <a:xfrm>
            <a:off x="7279524" y="1334311"/>
            <a:ext cx="1767493" cy="493800"/>
          </a:xfrm>
          <a:prstGeom prst="rect">
            <a:avLst/>
          </a:prstGeom>
          <a:ln w="19050">
            <a:solidFill>
              <a:srgbClr val="C00000"/>
            </a:solidFill>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altLang="en-US" sz="2000" kern="100" dirty="0" smtClean="0">
                <a:solidFill>
                  <a:prstClr val="black"/>
                </a:solidFill>
                <a:ea typeface="HG丸ｺﾞｼｯｸM-PRO" panose="020F0600000000000000" pitchFamily="50" charset="-128"/>
                <a:cs typeface="Times New Roman" panose="02020603050405020304" pitchFamily="18" charset="0"/>
              </a:rPr>
              <a:t>（土砂災害）</a:t>
            </a:r>
            <a:endParaRPr lang="ja-JP" altLang="en-US" sz="2000" kern="100" dirty="0">
              <a:solidFill>
                <a:prstClr val="black"/>
              </a:solidFill>
              <a:ea typeface="ＭＳ 明朝" panose="02020609040205080304" pitchFamily="17" charset="-128"/>
              <a:cs typeface="Times New Roman" panose="02020603050405020304" pitchFamily="18" charset="0"/>
            </a:endParaRPr>
          </a:p>
        </p:txBody>
      </p:sp>
      <p:sp>
        <p:nvSpPr>
          <p:cNvPr id="6" name="テキスト ボックス 5"/>
          <p:cNvSpPr txBox="1"/>
          <p:nvPr/>
        </p:nvSpPr>
        <p:spPr>
          <a:xfrm>
            <a:off x="206778" y="12528"/>
            <a:ext cx="9038706" cy="646331"/>
          </a:xfrm>
          <a:prstGeom prst="rect">
            <a:avLst/>
          </a:prstGeom>
          <a:noFill/>
        </p:spPr>
        <p:txBody>
          <a:bodyPr wrap="square" rtlCol="0">
            <a:spAutoFit/>
          </a:bodyPr>
          <a:lstStyle/>
          <a:p>
            <a:r>
              <a:rPr lang="ja-JP" altLang="en-US" sz="3600" u="dbl" dirty="0" smtClean="0">
                <a:solidFill>
                  <a:prstClr val="black"/>
                </a:solidFill>
                <a:uFill>
                  <a:solidFill>
                    <a:srgbClr val="C00000"/>
                  </a:solidFill>
                </a:uFill>
              </a:rPr>
              <a:t>②地域</a:t>
            </a:r>
            <a:r>
              <a:rPr lang="ja-JP" altLang="en-US" sz="3600" u="dbl" dirty="0">
                <a:solidFill>
                  <a:prstClr val="black"/>
                </a:solidFill>
                <a:uFill>
                  <a:solidFill>
                    <a:srgbClr val="C00000"/>
                  </a:solidFill>
                </a:uFill>
              </a:rPr>
              <a:t>や自宅の</a:t>
            </a:r>
            <a:r>
              <a:rPr lang="ja-JP" altLang="en-US" sz="3600" u="dbl" dirty="0" smtClean="0">
                <a:solidFill>
                  <a:prstClr val="black"/>
                </a:solidFill>
                <a:uFill>
                  <a:solidFill>
                    <a:srgbClr val="C00000"/>
                  </a:solidFill>
                </a:uFill>
              </a:rPr>
              <a:t>危険度（</a:t>
            </a:r>
            <a:r>
              <a:rPr lang="ja-JP" altLang="en-US" sz="3600" u="dbl" dirty="0">
                <a:solidFill>
                  <a:prstClr val="black"/>
                </a:solidFill>
                <a:uFill>
                  <a:solidFill>
                    <a:srgbClr val="C00000"/>
                  </a:solidFill>
                </a:uFill>
              </a:rPr>
              <a:t>災害リスク）を知る</a:t>
            </a:r>
            <a:endParaRPr lang="en-US" altLang="ja-JP" sz="3600" u="dbl" dirty="0">
              <a:solidFill>
                <a:prstClr val="black"/>
              </a:solidFill>
              <a:uFill>
                <a:solidFill>
                  <a:srgbClr val="C00000"/>
                </a:solidFill>
              </a:uFill>
            </a:endParaRPr>
          </a:p>
        </p:txBody>
      </p:sp>
      <p:sp>
        <p:nvSpPr>
          <p:cNvPr id="7" name="角丸四角形 6"/>
          <p:cNvSpPr/>
          <p:nvPr/>
        </p:nvSpPr>
        <p:spPr>
          <a:xfrm>
            <a:off x="1997478" y="658859"/>
            <a:ext cx="5254338" cy="55418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800" dirty="0" smtClean="0">
                <a:solidFill>
                  <a:prstClr val="black"/>
                </a:solidFill>
              </a:rPr>
              <a:t>ハザードマップの有効性と活用</a:t>
            </a:r>
            <a:endParaRPr lang="en-US" altLang="ja-JP" sz="2800" dirty="0" smtClean="0">
              <a:solidFill>
                <a:prstClr val="black"/>
              </a:solidFill>
            </a:endParaRPr>
          </a:p>
        </p:txBody>
      </p:sp>
      <p:sp>
        <p:nvSpPr>
          <p:cNvPr id="5" name="テキスト ボックス 4"/>
          <p:cNvSpPr txBox="1"/>
          <p:nvPr/>
        </p:nvSpPr>
        <p:spPr>
          <a:xfrm>
            <a:off x="1778495" y="6500354"/>
            <a:ext cx="2947636" cy="261610"/>
          </a:xfrm>
          <a:prstGeom prst="rect">
            <a:avLst/>
          </a:prstGeom>
          <a:noFill/>
        </p:spPr>
        <p:txBody>
          <a:bodyPr wrap="square" rtlCol="0">
            <a:spAutoFit/>
          </a:bodyPr>
          <a:lstStyle/>
          <a:p>
            <a:pPr algn="r"/>
            <a:r>
              <a:rPr lang="ja-JP" altLang="en-US" sz="1100" dirty="0" smtClean="0">
                <a:solidFill>
                  <a:prstClr val="white"/>
                </a:solidFill>
                <a:latin typeface="ＭＳ Ｐゴシック" panose="020B0600070205080204" pitchFamily="50" charset="-128"/>
              </a:rPr>
              <a:t>出典：</a:t>
            </a:r>
            <a:r>
              <a:rPr lang="zh-CN" altLang="en-US" sz="1100" dirty="0" smtClean="0">
                <a:solidFill>
                  <a:prstClr val="white"/>
                </a:solidFill>
                <a:latin typeface="宋体" panose="02010600030101010101" pitchFamily="2" charset="-122"/>
              </a:rPr>
              <a:t>国土交通省国土技術政策総合研究所</a:t>
            </a:r>
            <a:endParaRPr lang="ja-JP" altLang="en-US" sz="1100" dirty="0">
              <a:solidFill>
                <a:prstClr val="white"/>
              </a:solidFill>
              <a:latin typeface="ＭＳ Ｐゴシック" panose="020B0600070205080204" pitchFamily="50" charset="-128"/>
            </a:endParaRPr>
          </a:p>
        </p:txBody>
      </p:sp>
    </p:spTree>
    <p:extLst>
      <p:ext uri="{BB962C8B-B14F-4D97-AF65-F5344CB8AC3E}">
        <p14:creationId xmlns:p14="http://schemas.microsoft.com/office/powerpoint/2010/main" val="14199898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p:nvPr/>
        </p:nvPicPr>
        <p:blipFill>
          <a:blip r:embed="rId3" cstate="email">
            <a:extLst>
              <a:ext uri="{28A0092B-C50C-407E-A947-70E740481C1C}">
                <a14:useLocalDpi xmlns:a14="http://schemas.microsoft.com/office/drawing/2010/main"/>
              </a:ext>
            </a:extLst>
          </a:blip>
          <a:srcRect/>
          <a:stretch>
            <a:fillRect/>
          </a:stretch>
        </p:blipFill>
        <p:spPr bwMode="auto">
          <a:xfrm>
            <a:off x="396240" y="3437611"/>
            <a:ext cx="4447655" cy="3184169"/>
          </a:xfrm>
          <a:prstGeom prst="rect">
            <a:avLst/>
          </a:prstGeom>
          <a:noFill/>
          <a:ln>
            <a:noFill/>
          </a:ln>
        </p:spPr>
      </p:pic>
      <p:pic>
        <p:nvPicPr>
          <p:cNvPr id="5" name="図 4"/>
          <p:cNvPicPr/>
          <p:nvPr/>
        </p:nvPicPr>
        <p:blipFill>
          <a:blip r:embed="rId4" cstate="email">
            <a:extLst>
              <a:ext uri="{28A0092B-C50C-407E-A947-70E740481C1C}">
                <a14:useLocalDpi xmlns:a14="http://schemas.microsoft.com/office/drawing/2010/main"/>
              </a:ext>
            </a:extLst>
          </a:blip>
          <a:srcRect/>
          <a:stretch>
            <a:fillRect/>
          </a:stretch>
        </p:blipFill>
        <p:spPr bwMode="auto">
          <a:xfrm>
            <a:off x="4957676" y="535157"/>
            <a:ext cx="4072264" cy="3329940"/>
          </a:xfrm>
          <a:prstGeom prst="rect">
            <a:avLst/>
          </a:prstGeom>
          <a:noFill/>
          <a:ln>
            <a:noFill/>
          </a:ln>
        </p:spPr>
      </p:pic>
      <p:grpSp>
        <p:nvGrpSpPr>
          <p:cNvPr id="6" name="グループ化 5"/>
          <p:cNvGrpSpPr/>
          <p:nvPr/>
        </p:nvGrpSpPr>
        <p:grpSpPr>
          <a:xfrm>
            <a:off x="4957676" y="4055485"/>
            <a:ext cx="1663700" cy="2383274"/>
            <a:chOff x="0" y="0"/>
            <a:chExt cx="1258480" cy="1876429"/>
          </a:xfrm>
        </p:grpSpPr>
        <p:pic>
          <p:nvPicPr>
            <p:cNvPr id="8" name="Picture 7"/>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007" y="1495433"/>
              <a:ext cx="1222986" cy="35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0" y="35037"/>
              <a:ext cx="1222986" cy="1425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正方形/長方形 9"/>
            <p:cNvSpPr/>
            <p:nvPr/>
          </p:nvSpPr>
          <p:spPr>
            <a:xfrm>
              <a:off x="1" y="0"/>
              <a:ext cx="1258479" cy="18764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grpSp>
      <p:pic>
        <p:nvPicPr>
          <p:cNvPr id="7" name="図 6"/>
          <p:cNvPicPr/>
          <p:nvPr/>
        </p:nvPicPr>
        <p:blipFill>
          <a:blip r:embed="rId7" cstate="email">
            <a:extLst>
              <a:ext uri="{28A0092B-C50C-407E-A947-70E740481C1C}">
                <a14:useLocalDpi xmlns:a14="http://schemas.microsoft.com/office/drawing/2010/main"/>
              </a:ext>
            </a:extLst>
          </a:blip>
          <a:srcRect/>
          <a:stretch>
            <a:fillRect/>
          </a:stretch>
        </p:blipFill>
        <p:spPr bwMode="auto">
          <a:xfrm>
            <a:off x="396240" y="527968"/>
            <a:ext cx="4447655" cy="2764544"/>
          </a:xfrm>
          <a:prstGeom prst="rect">
            <a:avLst/>
          </a:prstGeom>
          <a:noFill/>
          <a:ln>
            <a:noFill/>
          </a:ln>
        </p:spPr>
      </p:pic>
      <p:sp>
        <p:nvSpPr>
          <p:cNvPr id="11" name="正方形/長方形 10"/>
          <p:cNvSpPr/>
          <p:nvPr/>
        </p:nvSpPr>
        <p:spPr>
          <a:xfrm>
            <a:off x="7006890" y="3985851"/>
            <a:ext cx="2137110" cy="553998"/>
          </a:xfrm>
          <a:prstGeom prst="rect">
            <a:avLst/>
          </a:prstGeom>
        </p:spPr>
        <p:txBody>
          <a:bodyPr wrap="square">
            <a:spAutoFit/>
          </a:bodyPr>
          <a:lstStyle/>
          <a:p>
            <a:pPr>
              <a:lnSpc>
                <a:spcPts val="1200"/>
              </a:lnSpc>
              <a:spcAft>
                <a:spcPts val="0"/>
              </a:spcAft>
            </a:pPr>
            <a:r>
              <a:rPr lang="ja-JP" sz="900" kern="1200" dirty="0" smtClean="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土砂</a:t>
            </a:r>
            <a:r>
              <a:rPr lang="ja-JP" sz="900" kern="12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災害による死者の発生</a:t>
            </a:r>
            <a:r>
              <a:rPr lang="ja-JP" sz="900" kern="1200" dirty="0" smtClean="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箇所</a:t>
            </a:r>
            <a:endParaRPr lang="en-US" altLang="ja-JP" sz="900" kern="1200" dirty="0" smtClean="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endParaRPr>
          </a:p>
          <a:p>
            <a:pPr>
              <a:lnSpc>
                <a:spcPts val="1200"/>
              </a:lnSpc>
              <a:spcAft>
                <a:spcPts val="0"/>
              </a:spcAft>
            </a:pPr>
            <a:r>
              <a:rPr lang="ja-JP" altLang="en-US" sz="9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　</a:t>
            </a:r>
            <a:r>
              <a:rPr lang="ja-JP" altLang="en-US" sz="900" dirty="0" smtClean="0">
                <a:solidFill>
                  <a:srgbClr val="000000"/>
                </a:solidFill>
                <a:latin typeface="Century" panose="02040604050505020304" pitchFamily="18" charset="0"/>
                <a:ea typeface="ＭＳ 明朝" panose="02020609040205080304" pitchFamily="17" charset="-128"/>
                <a:cs typeface="Times New Roman" panose="02020603050405020304" pitchFamily="18" charset="0"/>
              </a:rPr>
              <a:t>　　　　　　　　</a:t>
            </a:r>
            <a:r>
              <a:rPr lang="ja-JP" sz="900" kern="1200" dirty="0" smtClean="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a:t>
            </a:r>
            <a:r>
              <a:rPr lang="ja-JP" sz="900" kern="12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被災箇所×）</a:t>
            </a:r>
            <a:endParaRPr lang="ja-JP" sz="16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lnSpc>
                <a:spcPts val="1200"/>
              </a:lnSpc>
              <a:spcAft>
                <a:spcPts val="0"/>
              </a:spcAft>
            </a:pPr>
            <a:r>
              <a:rPr lang="en-US" sz="700" kern="12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 </a:t>
            </a:r>
            <a:endParaRPr 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12" name="テキスト ボックス 11"/>
          <p:cNvSpPr txBox="1"/>
          <p:nvPr/>
        </p:nvSpPr>
        <p:spPr>
          <a:xfrm>
            <a:off x="136699" y="158636"/>
            <a:ext cx="3685309" cy="369332"/>
          </a:xfrm>
          <a:prstGeom prst="rect">
            <a:avLst/>
          </a:prstGeom>
          <a:noFill/>
        </p:spPr>
        <p:txBody>
          <a:bodyPr wrap="square" rtlCol="0">
            <a:spAutoFit/>
          </a:bodyPr>
          <a:lstStyle/>
          <a:p>
            <a:r>
              <a:rPr kumimoji="1" lang="en-US" altLang="ja-JP" dirty="0" smtClean="0"/>
              <a:t>【</a:t>
            </a:r>
            <a:r>
              <a:rPr kumimoji="1" lang="ja-JP" altLang="en-US" dirty="0" smtClean="0"/>
              <a:t>２０１８年</a:t>
            </a:r>
            <a:r>
              <a:rPr lang="ja-JP" altLang="en-US" dirty="0"/>
              <a:t>７</a:t>
            </a:r>
            <a:r>
              <a:rPr lang="ja-JP" altLang="en-US" dirty="0" smtClean="0"/>
              <a:t>月豪雨（山口県）</a:t>
            </a:r>
            <a:r>
              <a:rPr kumimoji="1" lang="en-US" altLang="ja-JP" dirty="0" smtClean="0"/>
              <a:t>】</a:t>
            </a:r>
            <a:endParaRPr kumimoji="1" lang="ja-JP" altLang="en-US" dirty="0"/>
          </a:p>
        </p:txBody>
      </p:sp>
      <p:sp>
        <p:nvSpPr>
          <p:cNvPr id="2" name="テキスト ボックス 1"/>
          <p:cNvSpPr txBox="1"/>
          <p:nvPr/>
        </p:nvSpPr>
        <p:spPr>
          <a:xfrm>
            <a:off x="5764877" y="6482569"/>
            <a:ext cx="3379123" cy="215444"/>
          </a:xfrm>
          <a:prstGeom prst="rect">
            <a:avLst/>
          </a:prstGeom>
          <a:noFill/>
        </p:spPr>
        <p:txBody>
          <a:bodyPr wrap="square" rtlCol="0">
            <a:spAutoFit/>
          </a:bodyPr>
          <a:lstStyle/>
          <a:p>
            <a:r>
              <a:rPr lang="ja-JP" altLang="en-US" sz="800" dirty="0"/>
              <a:t>参考</a:t>
            </a:r>
            <a:r>
              <a:rPr kumimoji="1" lang="ja-JP" altLang="en-US" sz="800" dirty="0" smtClean="0"/>
              <a:t>：平成</a:t>
            </a:r>
            <a:r>
              <a:rPr kumimoji="1" lang="en-US" altLang="ja-JP" sz="800" dirty="0" smtClean="0"/>
              <a:t>30</a:t>
            </a:r>
            <a:r>
              <a:rPr kumimoji="1" lang="ja-JP" altLang="en-US" sz="800" dirty="0" smtClean="0"/>
              <a:t>年</a:t>
            </a:r>
            <a:r>
              <a:rPr kumimoji="1" lang="en-US" altLang="ja-JP" sz="800" dirty="0" smtClean="0"/>
              <a:t>7</a:t>
            </a:r>
            <a:r>
              <a:rPr kumimoji="1" lang="ja-JP" altLang="en-US" sz="800" dirty="0" smtClean="0"/>
              <a:t>月豪雨における課題の検証についての結果報告について</a:t>
            </a:r>
            <a:endParaRPr kumimoji="1" lang="ja-JP" altLang="en-US" sz="800" dirty="0"/>
          </a:p>
        </p:txBody>
      </p:sp>
      <p:sp>
        <p:nvSpPr>
          <p:cNvPr id="13" name="正方形/長方形 12"/>
          <p:cNvSpPr/>
          <p:nvPr/>
        </p:nvSpPr>
        <p:spPr>
          <a:xfrm>
            <a:off x="5775327" y="6596667"/>
            <a:ext cx="2947602" cy="246221"/>
          </a:xfrm>
          <a:prstGeom prst="rect">
            <a:avLst/>
          </a:prstGeom>
        </p:spPr>
        <p:txBody>
          <a:bodyPr wrap="square">
            <a:spAutoFit/>
          </a:bodyPr>
          <a:lstStyle/>
          <a:p>
            <a:pPr>
              <a:lnSpc>
                <a:spcPts val="1200"/>
              </a:lnSpc>
              <a:spcAft>
                <a:spcPts val="0"/>
              </a:spcAft>
            </a:pPr>
            <a:r>
              <a:rPr lang="ja-JP" sz="700" kern="1200" dirty="0" smtClean="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国土</a:t>
            </a:r>
            <a:r>
              <a:rPr lang="ja-JP" sz="700" kern="12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交通省「重ねるハザードマップ」（</a:t>
            </a:r>
            <a:r>
              <a:rPr lang="en-US" sz="700" kern="12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2018</a:t>
            </a:r>
            <a:r>
              <a:rPr lang="ja-JP" sz="700" kern="1200" dirty="0" smtClean="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）より</a:t>
            </a:r>
            <a:r>
              <a:rPr lang="ja-JP" sz="700" kern="12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転載、</a:t>
            </a:r>
            <a:r>
              <a:rPr lang="ja-JP" sz="700" kern="1200" dirty="0" smtClean="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加筆</a:t>
            </a:r>
            <a:r>
              <a:rPr lang="ja-JP" sz="700" kern="1200" dirty="0" smtClean="0">
                <a:solidFill>
                  <a:srgbClr val="000000"/>
                </a:solidFill>
                <a:effectLst/>
                <a:latin typeface="ＭＳ Ｐゴシック" panose="020B0600070205080204" pitchFamily="50" charset="-128"/>
                <a:ea typeface="Century" panose="02040604050505020304" pitchFamily="18" charset="0"/>
                <a:cs typeface="Times New Roman" panose="02020603050405020304" pitchFamily="18" charset="0"/>
              </a:rPr>
              <a:t> </a:t>
            </a:r>
            <a:endParaRPr 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14" name="正方形/長方形 13"/>
          <p:cNvSpPr/>
          <p:nvPr/>
        </p:nvSpPr>
        <p:spPr>
          <a:xfrm>
            <a:off x="7245855" y="51518"/>
            <a:ext cx="1767493" cy="493800"/>
          </a:xfrm>
          <a:prstGeom prst="rect">
            <a:avLst/>
          </a:prstGeom>
          <a:ln w="19050">
            <a:solidFill>
              <a:srgbClr val="C00000"/>
            </a:solidFill>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altLang="en-US" sz="2000" kern="100" dirty="0" smtClean="0">
                <a:solidFill>
                  <a:prstClr val="black"/>
                </a:solidFill>
                <a:ea typeface="HG丸ｺﾞｼｯｸM-PRO" panose="020F0600000000000000" pitchFamily="50" charset="-128"/>
                <a:cs typeface="Times New Roman" panose="02020603050405020304" pitchFamily="18" charset="0"/>
              </a:rPr>
              <a:t>（土砂災害）</a:t>
            </a:r>
            <a:endParaRPr lang="ja-JP" altLang="en-US" sz="2000" kern="100" dirty="0">
              <a:solidFill>
                <a:prstClr val="black"/>
              </a:solidFill>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29320430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p:cNvGrpSpPr/>
          <p:nvPr/>
        </p:nvGrpSpPr>
        <p:grpSpPr>
          <a:xfrm>
            <a:off x="93518" y="315075"/>
            <a:ext cx="4800600" cy="3609340"/>
            <a:chOff x="914432" y="-284881"/>
            <a:chExt cx="6086475" cy="4800847"/>
          </a:xfrm>
        </p:grpSpPr>
        <p:pic>
          <p:nvPicPr>
            <p:cNvPr id="6" name="Picture 2" descr="E:\Yamamoto-PC\J\2018年梅雨前線豪雨\岡山県\倉敷市　洪水土砂災害ハザードマップ（真備船穂地区）.tif"/>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4432" y="-284881"/>
              <a:ext cx="6086475" cy="480084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E:\Yamamoto-PC\J\2018年梅雨前線豪雨\岡山県\倉敷市　洪水土砂災害ハザードマップ（真備船穂地区）決壊時想定雨量.tif"/>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47779" y="761795"/>
              <a:ext cx="4075274" cy="1012826"/>
            </a:xfrm>
            <a:prstGeom prst="rect">
              <a:avLst/>
            </a:prstGeom>
            <a:noFill/>
            <a:extLst>
              <a:ext uri="{909E8E84-426E-40DD-AFC4-6F175D3DCCD1}">
                <a14:hiddenFill xmlns:a14="http://schemas.microsoft.com/office/drawing/2010/main">
                  <a:solidFill>
                    <a:srgbClr val="FFFFFF"/>
                  </a:solidFill>
                </a14:hiddenFill>
              </a:ext>
            </a:extLst>
          </p:spPr>
        </p:pic>
        <p:sp>
          <p:nvSpPr>
            <p:cNvPr id="8" name="正方形/長方形 7"/>
            <p:cNvSpPr/>
            <p:nvPr/>
          </p:nvSpPr>
          <p:spPr>
            <a:xfrm>
              <a:off x="2448002" y="-103899"/>
              <a:ext cx="1504610" cy="175421"/>
            </a:xfrm>
            <a:prstGeom prst="rect">
              <a:avLst/>
            </a:prstGeom>
            <a:noFill/>
            <a:ln w="12700" cap="flat" cmpd="sng" algn="ctr">
              <a:solidFill>
                <a:sysClr val="windowText" lastClr="000000"/>
              </a:solidFill>
              <a:prstDash val="solid"/>
              <a:miter lim="800000"/>
            </a:ln>
            <a:effectLst/>
          </p:spPr>
          <p:txBody>
            <a:bodyPr rtlCol="0" anchor="ctr"/>
            <a:lstStyle/>
            <a:p>
              <a:pPr>
                <a:defRPr/>
              </a:pPr>
              <a:endParaRPr kumimoji="0" lang="ja-JP" altLang="en-US" kern="0">
                <a:solidFill>
                  <a:sysClr val="window" lastClr="FFFFFF"/>
                </a:solidFill>
                <a:latin typeface="Century" panose="020F0502020204030204"/>
                <a:ea typeface="ＭＳ 明朝" panose="02020609040205080304" pitchFamily="17" charset="-128"/>
              </a:endParaRPr>
            </a:p>
          </p:txBody>
        </p:sp>
        <p:sp>
          <p:nvSpPr>
            <p:cNvPr id="9" name="テキスト ボックス 2"/>
            <p:cNvSpPr txBox="1"/>
            <p:nvPr/>
          </p:nvSpPr>
          <p:spPr>
            <a:xfrm>
              <a:off x="3847554" y="-90358"/>
              <a:ext cx="905306" cy="320076"/>
            </a:xfrm>
            <a:prstGeom prst="rect">
              <a:avLst/>
            </a:prstGeom>
            <a:noFill/>
          </p:spPr>
          <p:txBody>
            <a:bodyPr wrap="square" rtlCol="0">
              <a:noAutofit/>
            </a:bodyPr>
            <a:lstStyle/>
            <a:p>
              <a:pPr>
                <a:defRPr/>
              </a:pPr>
              <a:r>
                <a:rPr kumimoji="0" lang="en-US" sz="1100" b="1" dirty="0">
                  <a:solidFill>
                    <a:srgbClr val="000000"/>
                  </a:solidFill>
                  <a:cs typeface="Times New Roman" panose="02020603050405020304" pitchFamily="18" charset="0"/>
                </a:rPr>
                <a:t>5m</a:t>
              </a:r>
              <a:r>
                <a:rPr kumimoji="0" lang="ja-JP" altLang="en-US" sz="1100" b="1" dirty="0">
                  <a:solidFill>
                    <a:srgbClr val="000000"/>
                  </a:solidFill>
                  <a:latin typeface="ＭＳ Ｐゴシック" panose="020B0600070205080204" pitchFamily="50" charset="-128"/>
                  <a:cs typeface="Times New Roman" panose="02020603050405020304" pitchFamily="18" charset="0"/>
                </a:rPr>
                <a:t>以上</a:t>
              </a:r>
              <a:endParaRPr kumimoji="0" lang="ja-JP" altLang="en-US" sz="1200" b="1" kern="0" dirty="0">
                <a:solidFill>
                  <a:sysClr val="windowText" lastClr="000000"/>
                </a:solidFill>
                <a:latin typeface="ＭＳ Ｐゴシック" panose="020B0600070205080204" pitchFamily="50" charset="-128"/>
                <a:cs typeface="ＭＳ Ｐゴシック" panose="020B0600070205080204" pitchFamily="50" charset="-128"/>
              </a:endParaRPr>
            </a:p>
          </p:txBody>
        </p:sp>
        <p:sp>
          <p:nvSpPr>
            <p:cNvPr id="10" name="正方形/長方形 9"/>
            <p:cNvSpPr/>
            <p:nvPr/>
          </p:nvSpPr>
          <p:spPr>
            <a:xfrm>
              <a:off x="1093442" y="979554"/>
              <a:ext cx="3962075" cy="279079"/>
            </a:xfrm>
            <a:prstGeom prst="rect">
              <a:avLst/>
            </a:prstGeom>
            <a:noFill/>
            <a:ln w="12700" cap="flat" cmpd="sng" algn="ctr">
              <a:solidFill>
                <a:srgbClr val="3333FF"/>
              </a:solidFill>
              <a:prstDash val="solid"/>
              <a:miter lim="800000"/>
            </a:ln>
            <a:effectLst/>
          </p:spPr>
          <p:txBody>
            <a:bodyPr rtlCol="0" anchor="ctr"/>
            <a:lstStyle/>
            <a:p>
              <a:pPr>
                <a:defRPr/>
              </a:pPr>
              <a:endParaRPr kumimoji="0" lang="ja-JP" altLang="en-US" kern="0">
                <a:solidFill>
                  <a:sysClr val="window" lastClr="FFFFFF"/>
                </a:solidFill>
                <a:latin typeface="Century" panose="020F0502020204030204"/>
                <a:ea typeface="ＭＳ 明朝" panose="02020609040205080304" pitchFamily="17" charset="-128"/>
              </a:endParaRPr>
            </a:p>
          </p:txBody>
        </p:sp>
        <p:sp>
          <p:nvSpPr>
            <p:cNvPr id="11" name="正方形/長方形 10"/>
            <p:cNvSpPr/>
            <p:nvPr/>
          </p:nvSpPr>
          <p:spPr>
            <a:xfrm>
              <a:off x="5238745" y="323794"/>
              <a:ext cx="1472164" cy="384043"/>
            </a:xfrm>
            <a:prstGeom prst="rect">
              <a:avLst/>
            </a:prstGeom>
            <a:noFill/>
            <a:ln w="12700" cap="flat" cmpd="sng" algn="ctr">
              <a:solidFill>
                <a:srgbClr val="FF0000"/>
              </a:solidFill>
              <a:prstDash val="solid"/>
              <a:miter lim="800000"/>
            </a:ln>
            <a:effectLst/>
          </p:spPr>
          <p:txBody>
            <a:bodyPr rtlCol="0" anchor="ctr"/>
            <a:lstStyle/>
            <a:p>
              <a:pPr>
                <a:defRPr/>
              </a:pPr>
              <a:endParaRPr kumimoji="0" lang="ja-JP" altLang="en-US" kern="0">
                <a:solidFill>
                  <a:sysClr val="window" lastClr="FFFFFF"/>
                </a:solidFill>
                <a:latin typeface="Century" panose="020F0502020204030204"/>
                <a:ea typeface="ＭＳ 明朝" panose="02020609040205080304" pitchFamily="17" charset="-128"/>
              </a:endParaRPr>
            </a:p>
          </p:txBody>
        </p:sp>
        <p:cxnSp>
          <p:nvCxnSpPr>
            <p:cNvPr id="12" name="直線矢印コネクタ 11"/>
            <p:cNvCxnSpPr/>
            <p:nvPr/>
          </p:nvCxnSpPr>
          <p:spPr>
            <a:xfrm flipH="1">
              <a:off x="4424448" y="563868"/>
              <a:ext cx="814306" cy="144007"/>
            </a:xfrm>
            <a:prstGeom prst="straightConnector1">
              <a:avLst/>
            </a:prstGeom>
            <a:noFill/>
            <a:ln w="19050" cap="flat" cmpd="sng" algn="ctr">
              <a:solidFill>
                <a:srgbClr val="FF0000"/>
              </a:solidFill>
              <a:prstDash val="solid"/>
              <a:miter lim="800000"/>
              <a:tailEnd type="triangle" w="lg" len="lg"/>
            </a:ln>
            <a:effectLst/>
          </p:spPr>
        </p:cxnSp>
      </p:grpSp>
      <p:pic>
        <p:nvPicPr>
          <p:cNvPr id="13" name="図 12"/>
          <p:cNvPicPr/>
          <p:nvPr/>
        </p:nvPicPr>
        <p:blipFill>
          <a:blip r:embed="rId5" cstate="email">
            <a:extLst>
              <a:ext uri="{28A0092B-C50C-407E-A947-70E740481C1C}">
                <a14:useLocalDpi xmlns:a14="http://schemas.microsoft.com/office/drawing/2010/main"/>
              </a:ext>
            </a:extLst>
          </a:blip>
          <a:srcRect/>
          <a:stretch>
            <a:fillRect/>
          </a:stretch>
        </p:blipFill>
        <p:spPr bwMode="auto">
          <a:xfrm>
            <a:off x="4213513" y="3360304"/>
            <a:ext cx="4762500" cy="3365500"/>
          </a:xfrm>
          <a:prstGeom prst="rect">
            <a:avLst/>
          </a:prstGeom>
          <a:noFill/>
          <a:ln>
            <a:noFill/>
          </a:ln>
        </p:spPr>
      </p:pic>
      <p:sp>
        <p:nvSpPr>
          <p:cNvPr id="4" name="正方形/長方形 3"/>
          <p:cNvSpPr/>
          <p:nvPr/>
        </p:nvSpPr>
        <p:spPr>
          <a:xfrm>
            <a:off x="7732802" y="92356"/>
            <a:ext cx="1328070" cy="445438"/>
          </a:xfrm>
          <a:prstGeom prst="rect">
            <a:avLst/>
          </a:prstGeom>
          <a:solidFill>
            <a:sysClr val="window" lastClr="FFFFFF"/>
          </a:solidFill>
          <a:ln w="19050" cap="flat" cmpd="sng" algn="ctr">
            <a:solidFill>
              <a:srgbClr val="C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altLang="en-US" sz="2000" b="1" kern="100" dirty="0" smtClean="0">
                <a:solidFill>
                  <a:prstClr val="black"/>
                </a:solidFill>
                <a:latin typeface="Century" panose="02040604050505020304" pitchFamily="18" charset="0"/>
                <a:ea typeface="HG丸ｺﾞｼｯｸM-PRO" panose="020F0600000000000000" pitchFamily="50" charset="-128"/>
                <a:cs typeface="Times New Roman" panose="02020603050405020304" pitchFamily="18" charset="0"/>
              </a:rPr>
              <a:t>（洪水）</a:t>
            </a:r>
            <a:endParaRPr lang="ja-JP" altLang="en-US" sz="2000" b="1" kern="1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endParaRPr>
          </a:p>
        </p:txBody>
      </p:sp>
      <p:sp>
        <p:nvSpPr>
          <p:cNvPr id="14" name="テキスト ボックス 13"/>
          <p:cNvSpPr txBox="1"/>
          <p:nvPr/>
        </p:nvSpPr>
        <p:spPr>
          <a:xfrm>
            <a:off x="796636" y="4135594"/>
            <a:ext cx="3288179" cy="307777"/>
          </a:xfrm>
          <a:prstGeom prst="rect">
            <a:avLst/>
          </a:prstGeom>
          <a:noFill/>
        </p:spPr>
        <p:txBody>
          <a:bodyPr wrap="square" rtlCol="0">
            <a:spAutoFit/>
          </a:bodyPr>
          <a:lstStyle/>
          <a:p>
            <a:r>
              <a:rPr lang="en-US" altLang="ja-JP" sz="1400" dirty="0" smtClean="0">
                <a:solidFill>
                  <a:prstClr val="black"/>
                </a:solidFill>
              </a:rPr>
              <a:t>【2018</a:t>
            </a:r>
            <a:r>
              <a:rPr lang="ja-JP" altLang="en-US" sz="1400" dirty="0" smtClean="0">
                <a:solidFill>
                  <a:prstClr val="black"/>
                </a:solidFill>
              </a:rPr>
              <a:t>年</a:t>
            </a:r>
            <a:r>
              <a:rPr lang="en-US" altLang="ja-JP" sz="1400" dirty="0" smtClean="0">
                <a:solidFill>
                  <a:prstClr val="black"/>
                </a:solidFill>
              </a:rPr>
              <a:t>7</a:t>
            </a:r>
            <a:r>
              <a:rPr lang="ja-JP" altLang="en-US" sz="1400" dirty="0" smtClean="0">
                <a:solidFill>
                  <a:prstClr val="black"/>
                </a:solidFill>
              </a:rPr>
              <a:t>月豪雨（岡山県倉敷市真備）</a:t>
            </a:r>
            <a:r>
              <a:rPr lang="en-US" altLang="ja-JP" sz="1400" dirty="0" smtClean="0">
                <a:solidFill>
                  <a:prstClr val="black"/>
                </a:solidFill>
              </a:rPr>
              <a:t>】</a:t>
            </a:r>
            <a:endParaRPr lang="ja-JP" altLang="en-US" sz="1400" dirty="0">
              <a:solidFill>
                <a:prstClr val="black"/>
              </a:solidFill>
            </a:endParaRPr>
          </a:p>
        </p:txBody>
      </p:sp>
      <p:sp>
        <p:nvSpPr>
          <p:cNvPr id="15" name="テキスト ボックス 2053"/>
          <p:cNvSpPr txBox="1"/>
          <p:nvPr/>
        </p:nvSpPr>
        <p:spPr>
          <a:xfrm>
            <a:off x="5173590" y="772685"/>
            <a:ext cx="3482774" cy="1368746"/>
          </a:xfrm>
          <a:prstGeom prst="rect">
            <a:avLst/>
          </a:prstGeom>
          <a:ln/>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defRPr/>
            </a:pPr>
            <a:r>
              <a:rPr kumimoji="0" lang="ja-JP" altLang="en-US" sz="2000" b="1"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土砂災害の範囲</a:t>
            </a:r>
            <a:r>
              <a:rPr kumimoji="0" lang="ja-JP" altLang="en-US" sz="2000" b="1" kern="100" dirty="0" smtClean="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や</a:t>
            </a:r>
            <a:endParaRPr kumimoji="0" lang="en-US" altLang="ja-JP" sz="2000" b="1" kern="100" dirty="0" smtClean="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defRPr/>
            </a:pPr>
            <a:r>
              <a:rPr kumimoji="0" lang="ja-JP" altLang="en-US" sz="2000" b="1" kern="100" dirty="0" smtClean="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浸水</a:t>
            </a:r>
            <a:r>
              <a:rPr kumimoji="0" lang="ja-JP" altLang="en-US" sz="2000" b="1"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区域や浸水深は</a:t>
            </a:r>
            <a:r>
              <a:rPr kumimoji="0" lang="ja-JP" altLang="en-US" sz="2000" b="1" kern="100" dirty="0" smtClean="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kumimoji="0" lang="en-US" altLang="ja-JP" sz="2000" b="1" kern="100" dirty="0" smtClean="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defRPr/>
            </a:pPr>
            <a:r>
              <a:rPr kumimoji="0" lang="ja-JP" altLang="en-US" sz="2000" b="1" kern="100" dirty="0" smtClean="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ハザードマップ</a:t>
            </a:r>
            <a:r>
              <a:rPr kumimoji="0" lang="ja-JP" altLang="en-US" sz="2000" b="1"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の想定</a:t>
            </a:r>
            <a:r>
              <a:rPr kumimoji="0" lang="ja-JP" altLang="en-US" sz="2000" b="1" kern="100" dirty="0" smtClean="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と</a:t>
            </a:r>
            <a:endParaRPr kumimoji="0" lang="en-US" altLang="ja-JP" sz="2000" b="1" kern="100" dirty="0" smtClean="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defRPr/>
            </a:pPr>
            <a:r>
              <a:rPr kumimoji="0" lang="ja-JP" altLang="en-US" sz="2000" b="1"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kumimoji="0" lang="ja-JP" altLang="en-US" sz="2000" b="1" kern="100" dirty="0" smtClean="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　　　　ほぼ</a:t>
            </a:r>
            <a:r>
              <a:rPr kumimoji="0" lang="ja-JP" altLang="en-US" sz="2000" b="1"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同じだった。</a:t>
            </a:r>
            <a:endParaRPr kumimoji="0" lang="ja-JP" altLang="en-US"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17" name="曲折矢印 16"/>
          <p:cNvSpPr/>
          <p:nvPr/>
        </p:nvSpPr>
        <p:spPr>
          <a:xfrm rot="5400000">
            <a:off x="5058218" y="2170401"/>
            <a:ext cx="928254" cy="1031296"/>
          </a:xfrm>
          <a:prstGeom prst="ben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a:solidFill>
                <a:prstClr val="black"/>
              </a:solidFill>
            </a:endParaRPr>
          </a:p>
        </p:txBody>
      </p:sp>
    </p:spTree>
    <p:extLst>
      <p:ext uri="{BB962C8B-B14F-4D97-AF65-F5344CB8AC3E}">
        <p14:creationId xmlns:p14="http://schemas.microsoft.com/office/powerpoint/2010/main" val="1672692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09001"/>
            <a:ext cx="9144000" cy="5945574"/>
          </a:xfrm>
          <a:prstGeom prst="rect">
            <a:avLst/>
          </a:prstGeom>
        </p:spPr>
      </p:pic>
      <p:sp>
        <p:nvSpPr>
          <p:cNvPr id="7" name="角丸四角形 6"/>
          <p:cNvSpPr/>
          <p:nvPr/>
        </p:nvSpPr>
        <p:spPr>
          <a:xfrm>
            <a:off x="93518" y="123688"/>
            <a:ext cx="8956964" cy="473480"/>
          </a:xfrm>
          <a:prstGeom prst="roundRect">
            <a:avLst/>
          </a:prstGeom>
        </p:spPr>
        <p:style>
          <a:lnRef idx="2">
            <a:schemeClr val="dk1"/>
          </a:lnRef>
          <a:fillRef idx="1">
            <a:schemeClr val="lt1"/>
          </a:fillRef>
          <a:effectRef idx="0">
            <a:schemeClr val="dk1"/>
          </a:effectRef>
          <a:fontRef idx="minor">
            <a:schemeClr val="dk1"/>
          </a:fontRef>
        </p:style>
        <p:txBody>
          <a:bodyPr rtlCol="0" anchor="b"/>
          <a:lstStyle/>
          <a:p>
            <a:pPr algn="ctr"/>
            <a:r>
              <a:rPr lang="ja-JP" altLang="en-US" sz="2400" dirty="0" smtClean="0">
                <a:solidFill>
                  <a:prstClr val="black"/>
                </a:solidFill>
              </a:rPr>
              <a:t>地域（自宅）の災害リスクをハザードマップで確かめてみましょう。</a:t>
            </a:r>
            <a:endParaRPr lang="ja-JP" altLang="en-US" sz="1600" dirty="0">
              <a:solidFill>
                <a:prstClr val="black"/>
              </a:solidFill>
            </a:endParaRPr>
          </a:p>
        </p:txBody>
      </p:sp>
      <p:sp>
        <p:nvSpPr>
          <p:cNvPr id="2" name="正方形/長方形 1"/>
          <p:cNvSpPr/>
          <p:nvPr/>
        </p:nvSpPr>
        <p:spPr>
          <a:xfrm>
            <a:off x="249381" y="824346"/>
            <a:ext cx="3616037" cy="5403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3200" dirty="0" smtClean="0"/>
              <a:t>例</a:t>
            </a:r>
            <a:r>
              <a:rPr kumimoji="1" lang="ja-JP" altLang="en-US" dirty="0" smtClean="0"/>
              <a:t>：山口市（オープンマップより）</a:t>
            </a:r>
            <a:endParaRPr kumimoji="1" lang="ja-JP" altLang="en-US" dirty="0"/>
          </a:p>
        </p:txBody>
      </p:sp>
      <p:sp>
        <p:nvSpPr>
          <p:cNvPr id="3" name="角丸四角形 2"/>
          <p:cNvSpPr/>
          <p:nvPr/>
        </p:nvSpPr>
        <p:spPr>
          <a:xfrm>
            <a:off x="928256" y="4796678"/>
            <a:ext cx="7003472" cy="436418"/>
          </a:xfrm>
          <a:prstGeom prst="roundRect">
            <a:avLst/>
          </a:prstGeom>
          <a:solidFill>
            <a:srgbClr val="EFE5F7"/>
          </a:solidFill>
          <a:ln>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smtClean="0"/>
              <a:t>住民説明会では、対象地域の危険度を示して確認してもらいます。</a:t>
            </a:r>
            <a:endParaRPr kumimoji="1" lang="ja-JP" altLang="en-US" dirty="0"/>
          </a:p>
        </p:txBody>
      </p:sp>
      <p:pic>
        <p:nvPicPr>
          <p:cNvPr id="6" name="図 5"/>
          <p:cNvPicPr>
            <a:picLocks noChangeAspect="1"/>
          </p:cNvPicPr>
          <p:nvPr/>
        </p:nvPicPr>
        <p:blipFill>
          <a:blip r:embed="rId4"/>
          <a:stretch>
            <a:fillRect/>
          </a:stretch>
        </p:blipFill>
        <p:spPr>
          <a:xfrm>
            <a:off x="1254250" y="5344929"/>
            <a:ext cx="2162175" cy="1266825"/>
          </a:xfrm>
          <a:prstGeom prst="rect">
            <a:avLst/>
          </a:prstGeom>
        </p:spPr>
      </p:pic>
    </p:spTree>
    <p:extLst>
      <p:ext uri="{BB962C8B-B14F-4D97-AF65-F5344CB8AC3E}">
        <p14:creationId xmlns:p14="http://schemas.microsoft.com/office/powerpoint/2010/main" val="331327331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3799</TotalTime>
  <Words>2237</Words>
  <Application>Microsoft Office PowerPoint</Application>
  <PresentationFormat>画面に合わせる (4:3)</PresentationFormat>
  <Paragraphs>796</Paragraphs>
  <Slides>31</Slides>
  <Notes>31</Notes>
  <HiddenSlides>0</HiddenSlides>
  <MMClips>0</MMClips>
  <ScaleCrop>false</ScaleCrop>
  <HeadingPairs>
    <vt:vector size="6" baseType="variant">
      <vt:variant>
        <vt:lpstr>使用されているフォント</vt:lpstr>
      </vt:variant>
      <vt:variant>
        <vt:i4>13</vt:i4>
      </vt:variant>
      <vt:variant>
        <vt:lpstr>テーマ</vt:lpstr>
      </vt:variant>
      <vt:variant>
        <vt:i4>3</vt:i4>
      </vt:variant>
      <vt:variant>
        <vt:lpstr>スライド タイトル</vt:lpstr>
      </vt:variant>
      <vt:variant>
        <vt:i4>31</vt:i4>
      </vt:variant>
    </vt:vector>
  </HeadingPairs>
  <TitlesOfParts>
    <vt:vector size="47" baseType="lpstr">
      <vt:lpstr>HGP創英角ｺﾞｼｯｸUB</vt:lpstr>
      <vt:lpstr>HGS創英角ﾎﾟｯﾌﾟ体</vt:lpstr>
      <vt:lpstr>HG丸ｺﾞｼｯｸM-PRO</vt:lpstr>
      <vt:lpstr>HG創英角ﾎﾟｯﾌﾟ体</vt:lpstr>
      <vt:lpstr>Meiryo UI</vt:lpstr>
      <vt:lpstr>ＭＳ Ｐゴシック</vt:lpstr>
      <vt:lpstr>ＭＳ 明朝</vt:lpstr>
      <vt:lpstr>宋体</vt:lpstr>
      <vt:lpstr>Arial</vt:lpstr>
      <vt:lpstr>Calibri</vt:lpstr>
      <vt:lpstr>Calibri Light</vt:lpstr>
      <vt:lpstr>Century</vt:lpstr>
      <vt:lpstr>Times New Roman</vt:lpstr>
      <vt:lpstr>Office テーマ</vt:lpstr>
      <vt:lpstr>1_Office ​​テーマ</vt:lpstr>
      <vt:lpstr>2_Office ​​テーマ</vt:lpstr>
      <vt:lpstr>PowerPoint プレゼンテーション</vt:lpstr>
      <vt:lpstr>　　　　【今日お話しすること】</vt:lpstr>
      <vt:lpstr>PowerPoint プレゼンテーション</vt:lpstr>
      <vt:lpstr>避難のポイント</vt:lpstr>
      <vt:lpstr>【避難体制づくりの流れ】</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地域や自宅の危険度（災害リスク）を知る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避難に関する情報をどうやって知ればいいか</vt:lpstr>
      <vt:lpstr>PowerPoint プレゼンテーション</vt:lpstr>
      <vt:lpstr>呼びかけグループは１０世帯以内で構成しましょう。</vt:lpstr>
      <vt:lpstr>PowerPoint プレゼンテーション</vt:lpstr>
      <vt:lpstr>PowerPoint プレゼンテーション</vt:lpstr>
      <vt:lpstr>連絡網（例） ～班員の災害リスクと避難先を地域（班内）で共有～</vt:lpstr>
      <vt:lpstr>PowerPoint プレゼンテーション</vt:lpstr>
      <vt:lpstr>PowerPoint プレゼンテーション</vt:lpstr>
      <vt:lpstr>率先避難の体制づくり⇒避難訓練</vt:lpstr>
      <vt:lpstr>率先避難の体制づくり⇒マイタイムラインの検討を</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yamamoto</dc:creator>
  <cp:lastModifiedBy>吉富　元宣</cp:lastModifiedBy>
  <cp:revision>288</cp:revision>
  <cp:lastPrinted>2021-05-21T02:17:14Z</cp:lastPrinted>
  <dcterms:created xsi:type="dcterms:W3CDTF">2019-05-14T06:11:12Z</dcterms:created>
  <dcterms:modified xsi:type="dcterms:W3CDTF">2021-12-20T01:32:37Z</dcterms:modified>
</cp:coreProperties>
</file>