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200900" cy="10009188"/>
  <p:notesSz cx="6807200" cy="9939338"/>
  <p:defaultTextStyle>
    <a:defPPr>
      <a:defRPr lang="ja-JP"/>
    </a:defPPr>
    <a:lvl1pPr marL="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FF"/>
    <a:srgbClr val="6666FF"/>
    <a:srgbClr val="009900"/>
    <a:srgbClr val="FFFF99"/>
    <a:srgbClr val="0000FF"/>
    <a:srgbClr val="FFDA3F"/>
    <a:srgbClr val="FFCC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4604" autoAdjust="0"/>
  </p:normalViewPr>
  <p:slideViewPr>
    <p:cSldViewPr>
      <p:cViewPr>
        <p:scale>
          <a:sx n="100" d="100"/>
          <a:sy n="100" d="100"/>
        </p:scale>
        <p:origin x="-1014" y="1704"/>
      </p:cViewPr>
      <p:guideLst>
        <p:guide orient="horz" pos="3153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43BFB36C-D2AB-4F80-9798-8F0E7B7A295C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68A1FD41-20ED-4772-B2A3-FCBF39852D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0"/>
            <a:ext cx="2950765" cy="497461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1CC07D2B-664D-4D8A-84D5-FC37120BD7E7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81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93" tIns="31497" rIns="62993" bIns="31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0939"/>
            <a:ext cx="5445978" cy="4472757"/>
          </a:xfrm>
          <a:prstGeom prst="rect">
            <a:avLst/>
          </a:prstGeom>
        </p:spPr>
        <p:txBody>
          <a:bodyPr vert="horz" lIns="62993" tIns="31497" rIns="62993" bIns="314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79"/>
            <a:ext cx="2950765" cy="496363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56AB8963-97A3-47D1-A757-1B03B4E4C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8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562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1250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26875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25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7812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5375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29376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05001" algn="l" defTabSz="95125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811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B8963-97A3-47D1-A757-1B03B4E4C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273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3"/>
            <a:ext cx="5040630" cy="2557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1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2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5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4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00834"/>
            <a:ext cx="1620203" cy="854024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0834"/>
            <a:ext cx="4740593" cy="85402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9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2"/>
            <a:ext cx="6120765" cy="198793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4"/>
            <a:ext cx="6120765" cy="2189510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12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6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25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81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37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9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50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35481"/>
            <a:ext cx="3180398" cy="66056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174209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1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625" indent="0">
              <a:buNone/>
              <a:defRPr sz="2100" b="1"/>
            </a:lvl2pPr>
            <a:lvl3pPr marL="951250" indent="0">
              <a:buNone/>
              <a:defRPr sz="1900" b="1"/>
            </a:lvl3pPr>
            <a:lvl4pPr marL="1426875" indent="0">
              <a:buNone/>
              <a:defRPr sz="1700" b="1"/>
            </a:lvl4pPr>
            <a:lvl5pPr marL="1902501" indent="0">
              <a:buNone/>
              <a:defRPr sz="1700" b="1"/>
            </a:lvl5pPr>
            <a:lvl6pPr marL="2378126" indent="0">
              <a:buNone/>
              <a:defRPr sz="1700" b="1"/>
            </a:lvl6pPr>
            <a:lvl7pPr marL="2853751" indent="0">
              <a:buNone/>
              <a:defRPr sz="1700" b="1"/>
            </a:lvl7pPr>
            <a:lvl8pPr marL="3329376" indent="0">
              <a:buNone/>
              <a:defRPr sz="1700" b="1"/>
            </a:lvl8pPr>
            <a:lvl9pPr marL="380500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1" y="3174209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5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98514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398517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94518"/>
            <a:ext cx="2369047" cy="6846563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2"/>
            <a:ext cx="4320540" cy="8271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75625" indent="0">
              <a:buNone/>
              <a:defRPr sz="2900"/>
            </a:lvl2pPr>
            <a:lvl3pPr marL="951250" indent="0">
              <a:buNone/>
              <a:defRPr sz="2500"/>
            </a:lvl3pPr>
            <a:lvl4pPr marL="1426875" indent="0">
              <a:buNone/>
              <a:defRPr sz="2100"/>
            </a:lvl4pPr>
            <a:lvl5pPr marL="1902501" indent="0">
              <a:buNone/>
              <a:defRPr sz="2100"/>
            </a:lvl5pPr>
            <a:lvl6pPr marL="2378126" indent="0">
              <a:buNone/>
              <a:defRPr sz="2100"/>
            </a:lvl6pPr>
            <a:lvl7pPr marL="2853751" indent="0">
              <a:buNone/>
              <a:defRPr sz="2100"/>
            </a:lvl7pPr>
            <a:lvl8pPr marL="3329376" indent="0">
              <a:buNone/>
              <a:defRPr sz="2100"/>
            </a:lvl8pPr>
            <a:lvl9pPr marL="3805001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500"/>
            </a:lvl1pPr>
            <a:lvl2pPr marL="475625" indent="0">
              <a:buNone/>
              <a:defRPr sz="1200"/>
            </a:lvl2pPr>
            <a:lvl3pPr marL="951250" indent="0">
              <a:buNone/>
              <a:defRPr sz="1000"/>
            </a:lvl3pPr>
            <a:lvl4pPr marL="1426875" indent="0">
              <a:buNone/>
              <a:defRPr sz="900"/>
            </a:lvl4pPr>
            <a:lvl5pPr marL="1902501" indent="0">
              <a:buNone/>
              <a:defRPr sz="900"/>
            </a:lvl5pPr>
            <a:lvl6pPr marL="2378126" indent="0">
              <a:buNone/>
              <a:defRPr sz="900"/>
            </a:lvl6pPr>
            <a:lvl7pPr marL="2853751" indent="0">
              <a:buNone/>
              <a:defRPr sz="900"/>
            </a:lvl7pPr>
            <a:lvl8pPr marL="3329376" indent="0">
              <a:buNone/>
              <a:defRPr sz="900"/>
            </a:lvl8pPr>
            <a:lvl9pPr marL="380500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3"/>
            <a:ext cx="6480810" cy="1668198"/>
          </a:xfrm>
          <a:prstGeom prst="rect">
            <a:avLst/>
          </a:prstGeom>
        </p:spPr>
        <p:txBody>
          <a:bodyPr vert="horz" lIns="95125" tIns="47563" rIns="95125" bIns="4756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81"/>
            <a:ext cx="6480810" cy="6605601"/>
          </a:xfrm>
          <a:prstGeom prst="rect">
            <a:avLst/>
          </a:prstGeom>
        </p:spPr>
        <p:txBody>
          <a:bodyPr vert="horz" lIns="95125" tIns="47563" rIns="95125" bIns="4756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C9AE-20D6-42E5-A38A-130CB0FE88F1}" type="datetimeFigureOut">
              <a:rPr kumimoji="1" lang="ja-JP" altLang="en-US" smtClean="0"/>
              <a:t>2015/6/9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8"/>
            <a:ext cx="2280285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8"/>
            <a:ext cx="1680210" cy="532897"/>
          </a:xfrm>
          <a:prstGeom prst="rect">
            <a:avLst/>
          </a:prstGeom>
        </p:spPr>
        <p:txBody>
          <a:bodyPr vert="horz" lIns="95125" tIns="47563" rIns="95125" bIns="475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AF44-7F96-4292-9B2D-FF9E72C5F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7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5125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19" indent="-356719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891" indent="-297266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906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68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313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5938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156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189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2814" indent="-237813" algn="l" defTabSz="9512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2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1250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875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5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12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375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376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001" algn="l" defTabSz="95125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6074" y="576102"/>
            <a:ext cx="6768752" cy="1218373"/>
          </a:xfrm>
          <a:prstGeom prst="roundRect">
            <a:avLst>
              <a:gd name="adj" fmla="val 6293"/>
            </a:avLst>
          </a:prstGeom>
          <a:noFill/>
          <a:ln w="12700">
            <a:solidFill>
              <a:srgbClr val="66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44000" rIns="54000" bIns="36000" rtlCol="0" anchor="ctr"/>
          <a:lstStyle/>
          <a:p>
            <a:pPr>
              <a:lnSpc>
                <a:spcPts val="3400"/>
              </a:lnSpc>
            </a:pP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3200" b="1" dirty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障害者総合支援法」の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</a:t>
            </a:r>
            <a:endParaRPr lang="en-US" altLang="ja-JP" sz="3200" b="1" dirty="0" smtClean="0">
              <a:solidFill>
                <a:srgbClr val="6666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疾病を</a:t>
            </a:r>
            <a:r>
              <a:rPr lang="en-US" altLang="ja-JP" sz="3200" b="1" dirty="0">
                <a:solidFill>
                  <a:srgbClr val="66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332</a:t>
            </a:r>
            <a:r>
              <a:rPr lang="ja-JP" altLang="en-US" sz="3200" b="1" dirty="0" smtClean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3200" b="1" dirty="0">
                <a:solidFill>
                  <a:srgbClr val="6666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拡大します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40110" y="2268290"/>
            <a:ext cx="6201740" cy="1790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>
              <a:lnSpc>
                <a:spcPts val="2400"/>
              </a:lnSpc>
            </a:pP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年７月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１日から「障害福祉サービス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endParaRPr lang="en-US" altLang="ja-JP" sz="18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となる疾病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151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en-US" altLang="ja-JP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332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拡大されます。</a:t>
            </a:r>
            <a:endParaRPr lang="en-US" altLang="ja-JP" sz="18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1800" b="1" spc="20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24"/>
              </a:lnSpc>
            </a:pPr>
            <a:endParaRPr lang="en-US" altLang="ja-JP" sz="18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となる方は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、障害者手帳</a:t>
            </a:r>
            <a:r>
              <a:rPr lang="en-US" altLang="ja-JP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kern="0" baseline="30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お持ちでなくても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800" b="1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必要と認められた</a:t>
            </a:r>
            <a:r>
              <a:rPr lang="ja-JP" altLang="en-US" sz="1800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sz="1800" b="1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が受けられます</a:t>
            </a:r>
            <a:r>
              <a:rPr lang="ja-JP" altLang="en-US" sz="1800" b="1" spc="20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8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936"/>
              </a:lnSpc>
            </a:pPr>
            <a:endParaRPr lang="en-US" altLang="ja-JP" sz="1600" b="1" spc="20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en-US" altLang="ja-JP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障害者・障害児は、障害福祉サービス・相談支援</a:t>
            </a:r>
            <a:r>
              <a:rPr lang="ja-JP" altLang="en-US" sz="12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補装具及び地域生活支援事業</a:t>
            </a:r>
            <a:endParaRPr lang="en-US" altLang="ja-JP" sz="12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（障害児は、障害児通所支援と障害児入所支援も含む）</a:t>
            </a:r>
            <a:endParaRPr lang="en-US" altLang="ja-JP" sz="12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700"/>
              </a:lnSpc>
            </a:pPr>
            <a:endParaRPr lang="en-US" altLang="ja-JP" sz="8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00"/>
              </a:lnSpc>
            </a:pPr>
            <a:r>
              <a:rPr lang="en-US" altLang="ja-JP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2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身体障害者手帳・療育手帳・精神障害者保健福祉手帳</a:t>
            </a:r>
            <a:endParaRPr lang="en-US" altLang="ja-JP" sz="12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8268" indent="-188268">
              <a:lnSpc>
                <a:spcPts val="1456"/>
              </a:lnSpc>
            </a:pPr>
            <a:endParaRPr lang="ja-JP" altLang="en-US" sz="1200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35655" y="224190"/>
            <a:ext cx="2768751" cy="387916"/>
          </a:xfrm>
          <a:prstGeom prst="roundRect">
            <a:avLst/>
          </a:prstGeom>
          <a:noFill/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lang="ja-JP" altLang="en-US" sz="1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１日から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8036" y="5112606"/>
            <a:ext cx="1582234" cy="360000"/>
          </a:xfrm>
          <a:prstGeom prst="roundRect">
            <a:avLst>
              <a:gd name="adj" fmla="val 6882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対象となる方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68132" y="5615060"/>
            <a:ext cx="4392458" cy="4464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疾病に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該当する方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（次ページ参照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60090" y="6516762"/>
            <a:ext cx="1584000" cy="360000"/>
          </a:xfrm>
          <a:prstGeom prst="roundRect">
            <a:avLst>
              <a:gd name="adj" fmla="val 8730"/>
            </a:avLst>
          </a:prstGeom>
          <a:solidFill>
            <a:srgbClr val="0000FF"/>
          </a:solidFill>
          <a:ln w="1270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7451"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手続き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370311" y="6949475"/>
            <a:ext cx="6686523" cy="2195539"/>
          </a:xfrm>
          <a:prstGeom prst="roundRect">
            <a:avLst>
              <a:gd name="adj" fmla="val 739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25" tIns="47563" rIns="95125" bIns="47563" rtlCol="0" anchor="t"/>
          <a:lstStyle/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◆対象疾病に罹患していることがわかる証明書（診断書など）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持参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お住まいの市区町村の担当窓口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にサービスの利用を申請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◆障害支援区分の認定や支給決定などの手続き後、必要と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認められたサービス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を利用できます。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180975"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（訓練系・就労系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サービス等は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障害支援区分の認定を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受ける必要は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ありません）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◆詳しい手続き方法については、お住まいの市区町村の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担当窓口に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1662" indent="-181662">
              <a:lnSpc>
                <a:spcPts val="2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お問い合わせください。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91" y="5112606"/>
            <a:ext cx="1426830" cy="151216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6" name="テキスト ボックス 15"/>
          <p:cNvSpPr txBox="1"/>
          <p:nvPr/>
        </p:nvSpPr>
        <p:spPr>
          <a:xfrm>
            <a:off x="-1584126" y="194421"/>
            <a:ext cx="1231337" cy="381681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5125" tIns="47563" rIns="95125" bIns="4756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200" dirty="0" smtClean="0"/>
              <a:t>溶け込み</a:t>
            </a:r>
            <a:r>
              <a:rPr lang="ja-JP" altLang="en-US" sz="1200" dirty="0"/>
              <a:t>版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096394" y="9377572"/>
            <a:ext cx="154323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厚生労働省　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346" y="9347029"/>
            <a:ext cx="278305" cy="29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1677840" y="6892731"/>
            <a:ext cx="5904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 り    かん</a:t>
            </a:r>
            <a:endParaRPr kumimoji="1" lang="ja-JP" altLang="en-US" sz="700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360090" y="4680558"/>
            <a:ext cx="6417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131</Words>
  <Application>Microsoft Office PowerPoint</Application>
  <PresentationFormat>ユーザー設定</PresentationFormat>
  <Paragraphs>30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厚生労働省ネットワークシステム</cp:lastModifiedBy>
  <cp:revision>110</cp:revision>
  <cp:lastPrinted>2015-06-04T02:45:56Z</cp:lastPrinted>
  <dcterms:created xsi:type="dcterms:W3CDTF">2014-11-11T10:04:17Z</dcterms:created>
  <dcterms:modified xsi:type="dcterms:W3CDTF">2015-06-09T13:49:48Z</dcterms:modified>
</cp:coreProperties>
</file>