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200900" cy="10009188"/>
  <p:notesSz cx="6807200" cy="9939338"/>
  <p:defaultTextStyle>
    <a:defPPr>
      <a:defRPr lang="ja-JP"/>
    </a:defPPr>
    <a:lvl1pPr marL="0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5625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1250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26875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0250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78126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5375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29376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0500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厚生労働省ネットワークシステム" initials="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FF"/>
    <a:srgbClr val="6666FF"/>
    <a:srgbClr val="009900"/>
    <a:srgbClr val="FFFF99"/>
    <a:srgbClr val="0000FF"/>
    <a:srgbClr val="FFDA3F"/>
    <a:srgbClr val="FFCC00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88" autoAdjust="0"/>
    <p:restoredTop sz="94604" autoAdjust="0"/>
  </p:normalViewPr>
  <p:slideViewPr>
    <p:cSldViewPr>
      <p:cViewPr>
        <p:scale>
          <a:sx n="100" d="100"/>
          <a:sy n="100" d="100"/>
        </p:scale>
        <p:origin x="-1014" y="1656"/>
      </p:cViewPr>
      <p:guideLst>
        <p:guide orient="horz" pos="3153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48" y="0"/>
            <a:ext cx="2950765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43BFB36C-D2AB-4F80-9798-8F0E7B7A295C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779"/>
            <a:ext cx="2949678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48" y="9440779"/>
            <a:ext cx="2950765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68A1FD41-20ED-4772-B2A3-FCBF39852D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373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8" y="0"/>
            <a:ext cx="2950765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1CC07D2B-664D-4D8A-84D5-FC37120BD7E7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5338" y="746125"/>
            <a:ext cx="2678112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93" tIns="31497" rIns="62993" bIns="3149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1" y="4720939"/>
            <a:ext cx="5445978" cy="4472757"/>
          </a:xfrm>
          <a:prstGeom prst="rect">
            <a:avLst/>
          </a:prstGeom>
        </p:spPr>
        <p:txBody>
          <a:bodyPr vert="horz" lIns="62993" tIns="31497" rIns="62993" bIns="3149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779"/>
            <a:ext cx="2949678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8" y="9440779"/>
            <a:ext cx="2950765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56AB8963-97A3-47D1-A757-1B03B4E4C1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786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75625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51250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426875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90250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378126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85375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329376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80500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B8963-97A3-47D1-A757-1B03B4E4C14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912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109338"/>
            <a:ext cx="6120765" cy="2145488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671873"/>
            <a:ext cx="5040630" cy="2557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5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1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6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2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8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3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29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05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28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544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2" y="400834"/>
            <a:ext cx="1620203" cy="854024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0045" y="400834"/>
            <a:ext cx="4740593" cy="854024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37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19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431832"/>
            <a:ext cx="6120765" cy="1987936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242324"/>
            <a:ext cx="6120765" cy="2189510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56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125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26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025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781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537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293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050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17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0045" y="2335481"/>
            <a:ext cx="3180398" cy="66056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60457" y="2335481"/>
            <a:ext cx="3180398" cy="66056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56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9" y="2240483"/>
            <a:ext cx="3181648" cy="93372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625" indent="0">
              <a:buNone/>
              <a:defRPr sz="2100" b="1"/>
            </a:lvl2pPr>
            <a:lvl3pPr marL="951250" indent="0">
              <a:buNone/>
              <a:defRPr sz="1900" b="1"/>
            </a:lvl3pPr>
            <a:lvl4pPr marL="1426875" indent="0">
              <a:buNone/>
              <a:defRPr sz="1700" b="1"/>
            </a:lvl4pPr>
            <a:lvl5pPr marL="1902501" indent="0">
              <a:buNone/>
              <a:defRPr sz="1700" b="1"/>
            </a:lvl5pPr>
            <a:lvl6pPr marL="2378126" indent="0">
              <a:buNone/>
              <a:defRPr sz="1700" b="1"/>
            </a:lvl6pPr>
            <a:lvl7pPr marL="2853751" indent="0">
              <a:buNone/>
              <a:defRPr sz="1700" b="1"/>
            </a:lvl7pPr>
            <a:lvl8pPr marL="3329376" indent="0">
              <a:buNone/>
              <a:defRPr sz="1700" b="1"/>
            </a:lvl8pPr>
            <a:lvl9pPr marL="380500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9" y="3174209"/>
            <a:ext cx="3181648" cy="576686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61" y="2240483"/>
            <a:ext cx="3182898" cy="93372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625" indent="0">
              <a:buNone/>
              <a:defRPr sz="2100" b="1"/>
            </a:lvl2pPr>
            <a:lvl3pPr marL="951250" indent="0">
              <a:buNone/>
              <a:defRPr sz="1900" b="1"/>
            </a:lvl3pPr>
            <a:lvl4pPr marL="1426875" indent="0">
              <a:buNone/>
              <a:defRPr sz="1700" b="1"/>
            </a:lvl4pPr>
            <a:lvl5pPr marL="1902501" indent="0">
              <a:buNone/>
              <a:defRPr sz="1700" b="1"/>
            </a:lvl5pPr>
            <a:lvl6pPr marL="2378126" indent="0">
              <a:buNone/>
              <a:defRPr sz="1700" b="1"/>
            </a:lvl6pPr>
            <a:lvl7pPr marL="2853751" indent="0">
              <a:buNone/>
              <a:defRPr sz="1700" b="1"/>
            </a:lvl7pPr>
            <a:lvl8pPr marL="3329376" indent="0">
              <a:buNone/>
              <a:defRPr sz="1700" b="1"/>
            </a:lvl8pPr>
            <a:lvl9pPr marL="380500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61" y="3174209"/>
            <a:ext cx="3182898" cy="576686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25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46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06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9" y="398514"/>
            <a:ext cx="2369047" cy="169600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5" y="398517"/>
            <a:ext cx="4025504" cy="8542565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9" y="2094518"/>
            <a:ext cx="2369047" cy="6846563"/>
          </a:xfrm>
        </p:spPr>
        <p:txBody>
          <a:bodyPr/>
          <a:lstStyle>
            <a:lvl1pPr marL="0" indent="0">
              <a:buNone/>
              <a:defRPr sz="1500"/>
            </a:lvl1pPr>
            <a:lvl2pPr marL="475625" indent="0">
              <a:buNone/>
              <a:defRPr sz="1200"/>
            </a:lvl2pPr>
            <a:lvl3pPr marL="951250" indent="0">
              <a:buNone/>
              <a:defRPr sz="1000"/>
            </a:lvl3pPr>
            <a:lvl4pPr marL="1426875" indent="0">
              <a:buNone/>
              <a:defRPr sz="900"/>
            </a:lvl4pPr>
            <a:lvl5pPr marL="1902501" indent="0">
              <a:buNone/>
              <a:defRPr sz="900"/>
            </a:lvl5pPr>
            <a:lvl6pPr marL="2378126" indent="0">
              <a:buNone/>
              <a:defRPr sz="900"/>
            </a:lvl6pPr>
            <a:lvl7pPr marL="2853751" indent="0">
              <a:buNone/>
              <a:defRPr sz="900"/>
            </a:lvl7pPr>
            <a:lvl8pPr marL="3329376" indent="0">
              <a:buNone/>
              <a:defRPr sz="900"/>
            </a:lvl8pPr>
            <a:lvl9pPr marL="380500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8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7006432"/>
            <a:ext cx="4320540" cy="8271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7" y="894339"/>
            <a:ext cx="4320540" cy="6005513"/>
          </a:xfrm>
        </p:spPr>
        <p:txBody>
          <a:bodyPr/>
          <a:lstStyle>
            <a:lvl1pPr marL="0" indent="0">
              <a:buNone/>
              <a:defRPr sz="3300"/>
            </a:lvl1pPr>
            <a:lvl2pPr marL="475625" indent="0">
              <a:buNone/>
              <a:defRPr sz="2900"/>
            </a:lvl2pPr>
            <a:lvl3pPr marL="951250" indent="0">
              <a:buNone/>
              <a:defRPr sz="2500"/>
            </a:lvl3pPr>
            <a:lvl4pPr marL="1426875" indent="0">
              <a:buNone/>
              <a:defRPr sz="2100"/>
            </a:lvl4pPr>
            <a:lvl5pPr marL="1902501" indent="0">
              <a:buNone/>
              <a:defRPr sz="2100"/>
            </a:lvl5pPr>
            <a:lvl6pPr marL="2378126" indent="0">
              <a:buNone/>
              <a:defRPr sz="2100"/>
            </a:lvl6pPr>
            <a:lvl7pPr marL="2853751" indent="0">
              <a:buNone/>
              <a:defRPr sz="2100"/>
            </a:lvl7pPr>
            <a:lvl8pPr marL="3329376" indent="0">
              <a:buNone/>
              <a:defRPr sz="2100"/>
            </a:lvl8pPr>
            <a:lvl9pPr marL="3805001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7" y="7833582"/>
            <a:ext cx="4320540" cy="1174688"/>
          </a:xfrm>
        </p:spPr>
        <p:txBody>
          <a:bodyPr/>
          <a:lstStyle>
            <a:lvl1pPr marL="0" indent="0">
              <a:buNone/>
              <a:defRPr sz="1500"/>
            </a:lvl1pPr>
            <a:lvl2pPr marL="475625" indent="0">
              <a:buNone/>
              <a:defRPr sz="1200"/>
            </a:lvl2pPr>
            <a:lvl3pPr marL="951250" indent="0">
              <a:buNone/>
              <a:defRPr sz="1000"/>
            </a:lvl3pPr>
            <a:lvl4pPr marL="1426875" indent="0">
              <a:buNone/>
              <a:defRPr sz="900"/>
            </a:lvl4pPr>
            <a:lvl5pPr marL="1902501" indent="0">
              <a:buNone/>
              <a:defRPr sz="900"/>
            </a:lvl5pPr>
            <a:lvl6pPr marL="2378126" indent="0">
              <a:buNone/>
              <a:defRPr sz="900"/>
            </a:lvl6pPr>
            <a:lvl7pPr marL="2853751" indent="0">
              <a:buNone/>
              <a:defRPr sz="900"/>
            </a:lvl7pPr>
            <a:lvl8pPr marL="3329376" indent="0">
              <a:buNone/>
              <a:defRPr sz="900"/>
            </a:lvl8pPr>
            <a:lvl9pPr marL="380500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67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400833"/>
            <a:ext cx="6480810" cy="1668198"/>
          </a:xfrm>
          <a:prstGeom prst="rect">
            <a:avLst/>
          </a:prstGeom>
        </p:spPr>
        <p:txBody>
          <a:bodyPr vert="horz" lIns="95125" tIns="47563" rIns="95125" bIns="4756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335481"/>
            <a:ext cx="6480810" cy="6605601"/>
          </a:xfrm>
          <a:prstGeom prst="rect">
            <a:avLst/>
          </a:prstGeom>
        </p:spPr>
        <p:txBody>
          <a:bodyPr vert="horz" lIns="95125" tIns="47563" rIns="95125" bIns="4756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5" y="9277038"/>
            <a:ext cx="1680210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4C9AE-20D6-42E5-A38A-130CB0FE88F1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8" y="9277038"/>
            <a:ext cx="2280285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5" y="9277038"/>
            <a:ext cx="1680210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73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51250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719" indent="-356719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2891" indent="-297266" algn="l" defTabSz="95125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9063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64688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0313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5938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91564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67189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42814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5625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1250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6875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250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8126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375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29376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0500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角丸四角形 11"/>
          <p:cNvSpPr/>
          <p:nvPr/>
        </p:nvSpPr>
        <p:spPr>
          <a:xfrm>
            <a:off x="396093" y="1224174"/>
            <a:ext cx="6519453" cy="8100900"/>
          </a:xfrm>
          <a:prstGeom prst="roundRect">
            <a:avLst>
              <a:gd name="adj" fmla="val 13773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703922" y="684114"/>
            <a:ext cx="3793057" cy="432048"/>
          </a:xfrm>
          <a:prstGeom prst="rect">
            <a:avLst/>
          </a:prstGeom>
          <a:noFill/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5125" tIns="47563" rIns="95125" bIns="47563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対象外</a:t>
            </a: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なった</a:t>
            </a: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疾病</a:t>
            </a:r>
            <a:r>
              <a:rPr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について</a:t>
            </a:r>
            <a:endParaRPr lang="ja-JP" altLang="en-US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12118" y="1931306"/>
            <a:ext cx="3093781" cy="216024"/>
          </a:xfrm>
          <a:prstGeom prst="rect">
            <a:avLst/>
          </a:prstGeom>
          <a:noFill/>
          <a:ln w="25400"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t"/>
          <a:lstStyle/>
          <a:p>
            <a:pPr marL="85725" indent="-85725">
              <a:lnSpc>
                <a:spcPts val="11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１月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以降に対象外になった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疾病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578932"/>
              </p:ext>
            </p:extLst>
          </p:nvPr>
        </p:nvGraphicFramePr>
        <p:xfrm>
          <a:off x="3954400" y="2234332"/>
          <a:ext cx="2490366" cy="3562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0366"/>
              </a:tblGrid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疾病名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肝外門脈閉塞症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肝内結石症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偽性低アルドステロン症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ギラン・バレ症候群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グルココルチコイド抵抗症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原発性アルドステロン症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硬化性萎縮性苔癬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好酸球性筋膜炎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視神経症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神経性過食症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神経性食欲不振症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先天性</a:t>
                      </a:r>
                      <a:r>
                        <a:rPr lang="en-US" altLang="zh-TW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QT</a:t>
                      </a:r>
                      <a:r>
                        <a:rPr lang="zh-TW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延長症候群 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TW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TSH</a:t>
                      </a:r>
                      <a:r>
                        <a:rPr lang="zh-TW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受容体異常症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特発性血栓症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フィッシャー症候群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メニエール病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167005"/>
              </p:ext>
            </p:extLst>
          </p:nvPr>
        </p:nvGraphicFramePr>
        <p:xfrm>
          <a:off x="828142" y="2234332"/>
          <a:ext cx="2124236" cy="628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4236"/>
              </a:tblGrid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疾病名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劇症肝炎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重症急性膵炎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正方形/長方形 20"/>
          <p:cNvSpPr/>
          <p:nvPr/>
        </p:nvSpPr>
        <p:spPr>
          <a:xfrm>
            <a:off x="3747029" y="1931306"/>
            <a:ext cx="3093781" cy="216024"/>
          </a:xfrm>
          <a:prstGeom prst="rect">
            <a:avLst/>
          </a:prstGeom>
          <a:noFill/>
          <a:ln w="25400"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t"/>
          <a:lstStyle/>
          <a:p>
            <a:pPr marL="85725" indent="-85725">
              <a:lnSpc>
                <a:spcPts val="11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月以降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対象外になった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疾病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612118" y="6444754"/>
            <a:ext cx="5976664" cy="2556284"/>
          </a:xfrm>
          <a:prstGeom prst="rect">
            <a:avLst/>
          </a:prstGeom>
          <a:noFill/>
          <a:ln w="25400"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t"/>
          <a:lstStyle/>
          <a:p>
            <a:pPr marL="177800" indent="-177800">
              <a:lnSpc>
                <a:spcPts val="19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　これらの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疾病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については、障害者総合支援法の対象外となりましたが、すでに障害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福祉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サービスの支給決定を受けている方は引き続き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利用可能です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 algn="ctr"/>
            <a:endParaRPr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533400" indent="-177800"/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　平成２７年１月以降は対象外となりますが、平成２６年１２月３１日までに障害福祉サービスの支給決定を受けている方は引き続き利用可能です。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endParaRPr lang="en-US" altLang="ja-JP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533400" indent="-177800"/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　平成２７年７月以降は対象外となりますが、平成２７年６月３０日までに　障害福祉サービスの支給決定を受けている方は引き続き利用可能です。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 algn="ctr"/>
            <a:endParaRPr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028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</TotalTime>
  <Words>75</Words>
  <Application>Microsoft Office PowerPoint</Application>
  <PresentationFormat>ユーザー設定</PresentationFormat>
  <Paragraphs>29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厚生労働省ネットワークシステム</cp:lastModifiedBy>
  <cp:revision>110</cp:revision>
  <cp:lastPrinted>2015-06-04T02:45:56Z</cp:lastPrinted>
  <dcterms:created xsi:type="dcterms:W3CDTF">2014-11-11T10:04:17Z</dcterms:created>
  <dcterms:modified xsi:type="dcterms:W3CDTF">2015-06-09T13:49:35Z</dcterms:modified>
</cp:coreProperties>
</file>